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425" r:id="rId2"/>
    <p:sldId id="447" r:id="rId3"/>
    <p:sldId id="410" r:id="rId4"/>
    <p:sldId id="431" r:id="rId5"/>
    <p:sldId id="436" r:id="rId6"/>
    <p:sldId id="470" r:id="rId7"/>
    <p:sldId id="432" r:id="rId8"/>
    <p:sldId id="468" r:id="rId9"/>
    <p:sldId id="449" r:id="rId10"/>
    <p:sldId id="433" r:id="rId11"/>
    <p:sldId id="450" r:id="rId12"/>
    <p:sldId id="451" r:id="rId13"/>
    <p:sldId id="464" r:id="rId14"/>
    <p:sldId id="441" r:id="rId15"/>
    <p:sldId id="456" r:id="rId16"/>
    <p:sldId id="457" r:id="rId17"/>
    <p:sldId id="458" r:id="rId18"/>
    <p:sldId id="465" r:id="rId19"/>
    <p:sldId id="460" r:id="rId20"/>
    <p:sldId id="461" r:id="rId21"/>
    <p:sldId id="462" r:id="rId22"/>
    <p:sldId id="463" r:id="rId23"/>
    <p:sldId id="429" r:id="rId24"/>
    <p:sldId id="471" r:id="rId25"/>
    <p:sldId id="430" r:id="rId26"/>
  </p:sldIdLst>
  <p:sldSz cx="24387175" cy="13716000"/>
  <p:notesSz cx="6858000" cy="9144000"/>
  <p:embeddedFontLst>
    <p:embeddedFont>
      <p:font typeface="Tahoma" pitchFamily="34" charset="0"/>
      <p:regular r:id="rId29"/>
      <p:bold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Yu Gothic" charset="-128"/>
      <p:regular r:id="rId35"/>
      <p:bold r:id="rId36"/>
    </p:embeddedFont>
    <p:embeddedFont>
      <p:font typeface="Malgun Gothic" pitchFamily="34" charset="-127"/>
      <p:regular r:id="rId37"/>
      <p:bold r:id="rId38"/>
    </p:embeddedFont>
    <p:embeddedFont>
      <p:font typeface="Century Gothic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026E"/>
    <a:srgbClr val="800080"/>
    <a:srgbClr val="CC00FF"/>
    <a:srgbClr val="CC0099"/>
    <a:srgbClr val="990099"/>
    <a:srgbClr val="584470"/>
    <a:srgbClr val="FFFFFF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27" autoAdjust="0"/>
    <p:restoredTop sz="93366" autoAdjust="0"/>
  </p:normalViewPr>
  <p:slideViewPr>
    <p:cSldViewPr>
      <p:cViewPr>
        <p:scale>
          <a:sx n="37" d="100"/>
          <a:sy n="37" d="100"/>
        </p:scale>
        <p:origin x="-858" y="156"/>
      </p:cViewPr>
      <p:guideLst>
        <p:guide orient="horz" pos="4320"/>
        <p:guide pos="76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50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8F879-AAD5-4210-B8CD-17D37A7A4244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ED277-FAC6-4BED-93BE-F9AE35CF5A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05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0A0765-5EA9-4B17-9998-B972629EC97D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0D752-3CED-4AB7-852D-6E7581D11B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97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0D752-3CED-4AB7-852D-6E7581D11B5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79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D0D752-3CED-4AB7-852D-6E7581D11B5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79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^E596D3E12C54C57072B607D9A36C4276CCB71F469F8AB4F0C2^pimgpsh_fullsize_distr (2).jpg"/>
          <p:cNvPicPr>
            <a:picLocks noChangeAspect="1"/>
          </p:cNvPicPr>
          <p:nvPr userDrawn="1"/>
        </p:nvPicPr>
        <p:blipFill>
          <a:blip r:embed="rId2"/>
          <a:srcRect r="9167"/>
          <a:stretch>
            <a:fillRect/>
          </a:stretch>
        </p:blipFill>
        <p:spPr>
          <a:xfrm>
            <a:off x="2516187" y="0"/>
            <a:ext cx="21870988" cy="13716000"/>
          </a:xfrm>
          <a:prstGeom prst="rect">
            <a:avLst/>
          </a:prstGeom>
        </p:spPr>
      </p:pic>
      <p:sp>
        <p:nvSpPr>
          <p:cNvPr id="8" name="Title 10"/>
          <p:cNvSpPr>
            <a:spLocks noGrp="1"/>
          </p:cNvSpPr>
          <p:nvPr userDrawn="1">
            <p:ph type="ctrTitle"/>
          </p:nvPr>
        </p:nvSpPr>
        <p:spPr>
          <a:xfrm>
            <a:off x="0" y="7924799"/>
            <a:ext cx="24387175" cy="2940050"/>
          </a:xfrm>
          <a:solidFill>
            <a:schemeClr val="bg1">
              <a:alpha val="75000"/>
            </a:schemeClr>
          </a:solidFill>
        </p:spPr>
        <p:txBody>
          <a:bodyPr>
            <a:noAutofit/>
          </a:bodyPr>
          <a:lstStyle>
            <a:lvl1pPr marL="914400" indent="0" algn="ctr">
              <a:tabLst/>
              <a:defRPr sz="11500" b="0">
                <a:latin typeface="Century Gothic" pitchFamily="34" charset="0"/>
              </a:defRPr>
            </a:lvl1pPr>
          </a:lstStyle>
          <a:p>
            <a:pPr marL="812700" algn="l"/>
            <a:endParaRPr lang="en-US" sz="11500" b="1" dirty="0"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9" name="Title 10"/>
          <p:cNvSpPr txBox="1">
            <a:spLocks/>
          </p:cNvSpPr>
          <p:nvPr userDrawn="1"/>
        </p:nvSpPr>
        <p:spPr>
          <a:xfrm>
            <a:off x="0" y="10972800"/>
            <a:ext cx="24387175" cy="3048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lIns="217728" tIns="108864" rIns="217728" bIns="108864" rtlCol="0" anchor="ctr">
            <a:noAutofit/>
          </a:bodyPr>
          <a:lstStyle/>
          <a:p>
            <a:pPr algn="ctr">
              <a:spcBef>
                <a:spcPct val="0"/>
              </a:spcBef>
            </a:pPr>
            <a:endParaRPr lang="en-US" sz="10500" b="1" dirty="0">
              <a:latin typeface="Century Gothic" pitchFamily="34" charset="0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1144587" y="5334000"/>
            <a:ext cx="8839200" cy="1995489"/>
            <a:chOff x="1144587" y="5334000"/>
            <a:chExt cx="8839200" cy="1995489"/>
          </a:xfrm>
        </p:grpSpPr>
        <p:pic>
          <p:nvPicPr>
            <p:cNvPr id="10" name="Picture 3" descr="C:\Users\Diem Thy\Downloads\Chemarome logo.png"/>
            <p:cNvPicPr>
              <a:picLocks noChangeAspect="1" noChangeArrowheads="1"/>
            </p:cNvPicPr>
            <p:nvPr userDrawn="1"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44587" y="5334000"/>
              <a:ext cx="8229601" cy="1387411"/>
            </a:xfrm>
            <a:prstGeom prst="rect">
              <a:avLst/>
            </a:prstGeom>
            <a:noFill/>
          </p:spPr>
        </p:pic>
        <p:pic>
          <p:nvPicPr>
            <p:cNvPr id="6" name="Picture 2" descr="C:\Users\Anh Dao\Desktop\Untitled-2.png"/>
            <p:cNvPicPr>
              <a:picLocks noChangeAspect="1" noChangeArrowheads="1"/>
            </p:cNvPicPr>
            <p:nvPr userDrawn="1"/>
          </p:nvPicPr>
          <p:blipFill>
            <a:blip r:embed="rId4">
              <a:duotone>
                <a:prstClr val="black"/>
                <a:schemeClr val="tx1">
                  <a:tint val="45000"/>
                  <a:satMod val="400000"/>
                </a:schemeClr>
              </a:duotone>
              <a:lum contrast="-100000"/>
            </a:blip>
            <a:srcRect t="76372"/>
            <a:stretch>
              <a:fillRect/>
            </a:stretch>
          </p:blipFill>
          <p:spPr bwMode="auto">
            <a:xfrm>
              <a:off x="1754187" y="6858000"/>
              <a:ext cx="8229600" cy="47148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E1E2DC0-91EA-4419-8503-9E3F5BD00D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" y="0"/>
            <a:ext cx="2438704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55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^E596D3E12C54C57072B607D9A36C4276CCB71F469F8AB4F0C2^pimgpsh_fullsize_distr (2).jpg"/>
          <p:cNvPicPr>
            <a:picLocks noChangeAspect="1"/>
          </p:cNvPicPr>
          <p:nvPr userDrawn="1"/>
        </p:nvPicPr>
        <p:blipFill>
          <a:blip r:embed="rId2">
            <a:lum bright="-20000"/>
          </a:blip>
          <a:srcRect l="39789" r="53148" b="6146"/>
          <a:stretch>
            <a:fillRect/>
          </a:stretch>
        </p:blipFill>
        <p:spPr>
          <a:xfrm rot="5400000" flipH="1">
            <a:off x="11279190" y="-11202990"/>
            <a:ext cx="1828799" cy="2438717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587" y="0"/>
            <a:ext cx="24387175" cy="1981200"/>
          </a:xfrm>
          <a:prstGeom prst="rect">
            <a:avLst/>
          </a:prstGeom>
          <a:solidFill>
            <a:srgbClr val="80008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 descr="C:\Users\Sales07\Downloads\ChemaromeLogo.jpg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181717"/>
              </a:clrFrom>
              <a:clrTo>
                <a:srgbClr val="181717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20118387" y="598256"/>
            <a:ext cx="4191335" cy="849544"/>
          </a:xfrm>
          <a:prstGeom prst="rect">
            <a:avLst/>
          </a:prstGeom>
          <a:noFill/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144587" y="0"/>
            <a:ext cx="18669000" cy="1981200"/>
          </a:xfrm>
        </p:spPr>
        <p:txBody>
          <a:bodyPr>
            <a:normAutofit/>
          </a:bodyPr>
          <a:lstStyle>
            <a:lvl1pPr algn="l">
              <a:defRPr sz="70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220787" y="3657600"/>
            <a:ext cx="21948458" cy="228600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/>
          <a:p>
            <a:pPr marL="0" marR="0" lvl="0" indent="0" algn="ctr" defTabSz="21772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65026E"/>
              </a:buClr>
              <a:buSzPct val="80000"/>
              <a:buFont typeface="Century Gothic" pitchFamily="34" charset="0"/>
              <a:buChar char="►"/>
              <a:tabLst/>
              <a:defRPr/>
            </a:pP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14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8226861" y="2976126"/>
            <a:ext cx="7079379" cy="9051926"/>
          </a:xfrm>
        </p:spPr>
        <p:txBody>
          <a:bodyPr vert="eaVert">
            <a:normAutofit/>
          </a:bodyPr>
          <a:lstStyle>
            <a:lvl1pPr>
              <a:buClr>
                <a:srgbClr val="65026E"/>
              </a:buClr>
              <a:buSzPct val="80000"/>
              <a:buFont typeface="Century Gothic" pitchFamily="34" charset="0"/>
              <a:buChar char="►"/>
              <a:defRPr sz="4300">
                <a:latin typeface="Century Gothic" pitchFamily="34" charset="0"/>
              </a:defRPr>
            </a:lvl1pPr>
            <a:lvl2pPr>
              <a:buClr>
                <a:srgbClr val="65026E"/>
              </a:buClr>
              <a:buSzPct val="80000"/>
              <a:buFont typeface="Century Gothic" pitchFamily="34" charset="0"/>
              <a:buChar char="►"/>
              <a:defRPr sz="4300">
                <a:latin typeface="Century Gothic" pitchFamily="34" charset="0"/>
              </a:defRPr>
            </a:lvl2pPr>
            <a:lvl3pPr>
              <a:buClr>
                <a:srgbClr val="65026E"/>
              </a:buClr>
              <a:buSzPct val="80000"/>
              <a:buFont typeface="Century Gothic" pitchFamily="34" charset="0"/>
              <a:buChar char="►"/>
              <a:defRPr sz="4300">
                <a:latin typeface="Century Gothic" pitchFamily="34" charset="0"/>
              </a:defRPr>
            </a:lvl3pPr>
            <a:lvl4pPr>
              <a:buClr>
                <a:srgbClr val="65026E"/>
              </a:buClr>
              <a:buSzPct val="80000"/>
              <a:buFont typeface="Century Gothic" pitchFamily="34" charset="0"/>
              <a:buChar char="►"/>
              <a:defRPr sz="4300">
                <a:latin typeface="Century Gothic" pitchFamily="34" charset="0"/>
              </a:defRPr>
            </a:lvl4pPr>
            <a:lvl5pPr>
              <a:buClr>
                <a:srgbClr val="65026E"/>
              </a:buClr>
              <a:buSzPct val="80000"/>
              <a:buFont typeface="Century Gothic" pitchFamily="34" charset="0"/>
              <a:buChar char="►"/>
              <a:defRPr sz="43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CD63EC8-6D30-425C-AD1D-6D54F21DEF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^E596D3E12C54C57072B607D9A36C4276CCB71F469F8AB4F0C2^pimgpsh_fullsize_distr (2).jpg"/>
          <p:cNvPicPr>
            <a:picLocks noChangeAspect="1"/>
          </p:cNvPicPr>
          <p:nvPr userDrawn="1"/>
        </p:nvPicPr>
        <p:blipFill>
          <a:blip r:embed="rId2"/>
          <a:srcRect l="15823" r="45884"/>
          <a:stretch>
            <a:fillRect/>
          </a:stretch>
        </p:blipFill>
        <p:spPr>
          <a:xfrm flipH="1">
            <a:off x="0" y="0"/>
            <a:ext cx="9220200" cy="13716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7929" y="5867400"/>
            <a:ext cx="21948458" cy="2286000"/>
          </a:xfrm>
        </p:spPr>
        <p:txBody>
          <a:bodyPr>
            <a:normAutofit/>
          </a:bodyPr>
          <a:lstStyle>
            <a:lvl1pPr>
              <a:defRPr sz="11500"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879935" y="2971800"/>
            <a:ext cx="8580852" cy="1905000"/>
            <a:chOff x="7316787" y="4191000"/>
            <a:chExt cx="10640257" cy="2362200"/>
          </a:xfrm>
        </p:grpSpPr>
        <p:pic>
          <p:nvPicPr>
            <p:cNvPr id="12" name="Picture 3" descr="C:\Users\Diem Thy\Downloads\Chemarome logo.png"/>
            <p:cNvPicPr>
              <a:picLocks noChangeAspect="1" noChangeArrowheads="1"/>
            </p:cNvPicPr>
            <p:nvPr userDrawn="1"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545387" y="4191000"/>
              <a:ext cx="9220200" cy="1554415"/>
            </a:xfrm>
            <a:prstGeom prst="rect">
              <a:avLst/>
            </a:prstGeom>
            <a:noFill/>
          </p:spPr>
        </p:pic>
        <p:pic>
          <p:nvPicPr>
            <p:cNvPr id="7" name="Picture 2" descr="C:\Users\Anh Dao\Desktop\Untitled-2.png"/>
            <p:cNvPicPr>
              <a:picLocks noChangeAspect="1" noChangeArrowheads="1"/>
            </p:cNvPicPr>
            <p:nvPr userDrawn="1"/>
          </p:nvPicPr>
          <p:blipFill>
            <a:blip r:embed="rId4">
              <a:duotone>
                <a:prstClr val="black"/>
                <a:schemeClr val="tx1">
                  <a:tint val="45000"/>
                  <a:satMod val="400000"/>
                </a:schemeClr>
              </a:duotone>
              <a:lum contrast="-100000"/>
            </a:blip>
            <a:srcRect t="76372"/>
            <a:stretch>
              <a:fillRect/>
            </a:stretch>
          </p:blipFill>
          <p:spPr bwMode="auto">
            <a:xfrm>
              <a:off x="7316787" y="5943600"/>
              <a:ext cx="10640257" cy="609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^E596D3E12C54C57072B607D9A36C4276CCB71F469F8AB4F0C2^pimgpsh_fullsize_distr (2).jpg"/>
          <p:cNvPicPr>
            <a:picLocks noChangeAspect="1"/>
          </p:cNvPicPr>
          <p:nvPr userDrawn="1"/>
        </p:nvPicPr>
        <p:blipFill>
          <a:blip r:embed="rId2">
            <a:lum bright="-20000"/>
          </a:blip>
          <a:srcRect l="39789" r="53148" b="6146"/>
          <a:stretch>
            <a:fillRect/>
          </a:stretch>
        </p:blipFill>
        <p:spPr>
          <a:xfrm rot="5400000" flipH="1">
            <a:off x="9755190" y="-6173789"/>
            <a:ext cx="4876800" cy="2438717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3299012"/>
            <a:ext cx="24387175" cy="5410200"/>
          </a:xfrm>
          <a:prstGeom prst="rect">
            <a:avLst/>
          </a:prstGeom>
          <a:solidFill>
            <a:srgbClr val="65026E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6558447" y="1828800"/>
            <a:ext cx="6379340" cy="1440164"/>
            <a:chOff x="1144587" y="5334000"/>
            <a:chExt cx="8839200" cy="1995489"/>
          </a:xfrm>
        </p:grpSpPr>
        <p:pic>
          <p:nvPicPr>
            <p:cNvPr id="13" name="Picture 3" descr="C:\Users\Diem Thy\Downloads\Chemarome logo.png"/>
            <p:cNvPicPr>
              <a:picLocks noChangeAspect="1" noChangeArrowheads="1"/>
            </p:cNvPicPr>
            <p:nvPr userDrawn="1"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44587" y="5334000"/>
              <a:ext cx="8229601" cy="1387411"/>
            </a:xfrm>
            <a:prstGeom prst="rect">
              <a:avLst/>
            </a:prstGeom>
            <a:noFill/>
          </p:spPr>
        </p:pic>
        <p:pic>
          <p:nvPicPr>
            <p:cNvPr id="14" name="Picture 2" descr="C:\Users\Anh Dao\Desktop\Untitled-2.png"/>
            <p:cNvPicPr>
              <a:picLocks noChangeAspect="1" noChangeArrowheads="1"/>
            </p:cNvPicPr>
            <p:nvPr userDrawn="1"/>
          </p:nvPicPr>
          <p:blipFill>
            <a:blip r:embed="rId4">
              <a:duotone>
                <a:prstClr val="black"/>
                <a:schemeClr val="tx1">
                  <a:tint val="45000"/>
                  <a:satMod val="400000"/>
                </a:schemeClr>
              </a:duotone>
              <a:lum contrast="-100000"/>
            </a:blip>
            <a:srcRect t="76372"/>
            <a:stretch>
              <a:fillRect/>
            </a:stretch>
          </p:blipFill>
          <p:spPr bwMode="auto">
            <a:xfrm>
              <a:off x="1754187" y="6858000"/>
              <a:ext cx="8229600" cy="47148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57" y="9601200"/>
            <a:ext cx="14632305" cy="1133476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57" y="1225550"/>
            <a:ext cx="14632305" cy="8229600"/>
          </a:xfrm>
        </p:spPr>
        <p:txBody>
          <a:bodyPr/>
          <a:lstStyle>
            <a:lvl1pPr marL="0" indent="0">
              <a:buNone/>
              <a:defRPr sz="7600"/>
            </a:lvl1pPr>
            <a:lvl2pPr marL="1088639" indent="0">
              <a:buNone/>
              <a:defRPr sz="6700"/>
            </a:lvl2pPr>
            <a:lvl3pPr marL="2177278" indent="0">
              <a:buNone/>
              <a:defRPr sz="5700"/>
            </a:lvl3pPr>
            <a:lvl4pPr marL="3265917" indent="0">
              <a:buNone/>
              <a:defRPr sz="4800"/>
            </a:lvl4pPr>
            <a:lvl5pPr marL="4354556" indent="0">
              <a:buNone/>
              <a:defRPr sz="4800"/>
            </a:lvl5pPr>
            <a:lvl6pPr marL="5443195" indent="0">
              <a:buNone/>
              <a:defRPr sz="4800"/>
            </a:lvl6pPr>
            <a:lvl7pPr marL="6531834" indent="0">
              <a:buNone/>
              <a:defRPr sz="4800"/>
            </a:lvl7pPr>
            <a:lvl8pPr marL="7620472" indent="0">
              <a:buNone/>
              <a:defRPr sz="4800"/>
            </a:lvl8pPr>
            <a:lvl9pPr marL="8709111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57" y="10734676"/>
            <a:ext cx="14632305" cy="1609724"/>
          </a:xfr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587EE-372F-419F-95BD-A444E9A2BEA3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524D-C99E-434B-AB37-D05C01468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587EE-372F-419F-95BD-A444E9A2BEA3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524D-C99E-434B-AB37-D05C01468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80702" y="549277"/>
            <a:ext cx="5487114" cy="11703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359" y="549277"/>
            <a:ext cx="16054890" cy="11703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587EE-372F-419F-95BD-A444E9A2BEA3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524D-C99E-434B-AB37-D05C01468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CD63EC8-6D30-425C-AD1D-6D54F21DEF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" y="0"/>
            <a:ext cx="2438704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06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HUONG ANH\06.2017\PRESENTATION\Smokey purple them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0"/>
            <a:ext cx="24380826" cy="1371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PHUONG ANH\Library\LOGO\Logo on Newsletter_03-May-17\Chemarome (white)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6891" y="12496801"/>
            <a:ext cx="4381496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030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 vert="horz" lIns="217728" tIns="108864" rIns="217728" bIns="10886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l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587EE-372F-419F-95BD-A444E9A2BEA3}" type="datetimeFigureOut">
              <a:rPr lang="en-US" smtClean="0"/>
              <a:pPr/>
              <a:t>8/8/2017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5524D-C99E-434B-AB37-D05C014687E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</p:sldLayoutIdLst>
  <p:txStyles>
    <p:titleStyle>
      <a:lvl1pPr algn="ctr" defTabSz="2177278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0" indent="-914400" algn="l" defTabSz="2177278" rtl="0" eaLnBrk="1" latinLnBrk="0" hangingPunct="1">
        <a:spcBef>
          <a:spcPct val="20000"/>
        </a:spcBef>
        <a:buFontTx/>
        <a:buNone/>
        <a:defRPr sz="5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2003039" indent="-914400" algn="l" defTabSz="2177278" rtl="0" eaLnBrk="1" latinLnBrk="0" hangingPunct="1">
        <a:spcBef>
          <a:spcPct val="20000"/>
        </a:spcBef>
        <a:buFontTx/>
        <a:buNone/>
        <a:defRPr sz="5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091678" indent="-914400" algn="l" defTabSz="2177278" rtl="0" eaLnBrk="1" latinLnBrk="0" hangingPunct="1">
        <a:spcBef>
          <a:spcPct val="20000"/>
        </a:spcBef>
        <a:buFontTx/>
        <a:buNone/>
        <a:defRPr sz="5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4180317" indent="-914400" algn="l" defTabSz="2177278" rtl="0" eaLnBrk="1" latinLnBrk="0" hangingPunct="1">
        <a:spcBef>
          <a:spcPct val="20000"/>
        </a:spcBef>
        <a:buFontTx/>
        <a:buNone/>
        <a:defRPr sz="5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5268956" indent="-914400" algn="l" defTabSz="2177278" rtl="0" eaLnBrk="1" latinLnBrk="0" hangingPunct="1">
        <a:spcBef>
          <a:spcPct val="20000"/>
        </a:spcBef>
        <a:buFontTx/>
        <a:buNone/>
        <a:defRPr sz="5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5pPr>
      <a:lvl6pPr marL="5987514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3276600"/>
            <a:ext cx="16648471" cy="343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61EA6B2-0CD2-4B68-8B82-14FF72AEE209}"/>
              </a:ext>
            </a:extLst>
          </p:cNvPr>
          <p:cNvSpPr txBox="1"/>
          <p:nvPr/>
        </p:nvSpPr>
        <p:spPr>
          <a:xfrm>
            <a:off x="1342369" y="7239000"/>
            <a:ext cx="150422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 HOME CARE</a:t>
            </a:r>
          </a:p>
        </p:txBody>
      </p:sp>
    </p:spTree>
    <p:extLst>
      <p:ext uri="{BB962C8B-B14F-4D97-AF65-F5344CB8AC3E}">
        <p14:creationId xmlns:p14="http://schemas.microsoft.com/office/powerpoint/2010/main" val="269706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CFA3530-D285-4A32-AE9F-B7BBA2B425F3}"/>
              </a:ext>
            </a:extLst>
          </p:cNvPr>
          <p:cNvSpPr/>
          <p:nvPr/>
        </p:nvSpPr>
        <p:spPr>
          <a:xfrm>
            <a:off x="1009650" y="4648200"/>
            <a:ext cx="23377525" cy="255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61EA6B2-0CD2-4B68-8B82-14FF72AEE209}"/>
              </a:ext>
            </a:extLst>
          </p:cNvPr>
          <p:cNvSpPr txBox="1"/>
          <p:nvPr/>
        </p:nvSpPr>
        <p:spPr>
          <a:xfrm>
            <a:off x="1474132" y="5150584"/>
            <a:ext cx="204159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srgbClr val="862A7D"/>
                </a:solidFill>
                <a:latin typeface="Malgun Gothic" pitchFamily="34" charset="-127"/>
                <a:ea typeface="Malgun Gothic" pitchFamily="34" charset="-127"/>
              </a:rPr>
              <a:t>CHEMAROME PROPOSALS</a:t>
            </a:r>
            <a:endParaRPr lang="en-US" sz="10000" b="1" dirty="0">
              <a:solidFill>
                <a:srgbClr val="862A7D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7" name="Picture 6" descr="Image result for olfactory pyramid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187" y="4838700"/>
            <a:ext cx="240029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000B607-E27E-484C-8B8B-439CDB539AD3}"/>
              </a:ext>
            </a:extLst>
          </p:cNvPr>
          <p:cNvSpPr/>
          <p:nvPr/>
        </p:nvSpPr>
        <p:spPr>
          <a:xfrm>
            <a:off x="-13104813" y="13682206"/>
            <a:ext cx="9926868" cy="661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6600" b="1" dirty="0" smtClean="0">
                <a:solidFill>
                  <a:schemeClr val="bg1"/>
                </a:solidFill>
                <a:latin typeface="Malgun Gothic" pitchFamily="34" charset="-127"/>
              </a:rPr>
              <a:t>Specific proposals</a:t>
            </a:r>
            <a:endParaRPr lang="en-US" sz="6600" b="1" dirty="0">
              <a:solidFill>
                <a:schemeClr val="bg1"/>
              </a:solidFill>
              <a:latin typeface="Malgun Gothic" pitchFamily="34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C8CFC8C-92D5-46DB-A114-9AD8F4E6E633}"/>
              </a:ext>
            </a:extLst>
          </p:cNvPr>
          <p:cNvSpPr txBox="1"/>
          <p:nvPr/>
        </p:nvSpPr>
        <p:spPr>
          <a:xfrm>
            <a:off x="1569151" y="7543800"/>
            <a:ext cx="94411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00" b="1" dirty="0" smtClean="0">
                <a:solidFill>
                  <a:schemeClr val="bg1"/>
                </a:solidFill>
                <a:latin typeface="Malgun Gothic" pitchFamily="34" charset="-127"/>
              </a:rPr>
              <a:t>General trends</a:t>
            </a:r>
            <a:endParaRPr lang="en-US" sz="8200" b="1" dirty="0">
              <a:solidFill>
                <a:schemeClr val="bg1"/>
              </a:solidFill>
              <a:latin typeface="Malgun Gothic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94347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A7ED25E-DDA5-48F1-A87A-458818263711}"/>
              </a:ext>
            </a:extLst>
          </p:cNvPr>
          <p:cNvSpPr/>
          <p:nvPr/>
        </p:nvSpPr>
        <p:spPr>
          <a:xfrm rot="5400000">
            <a:off x="11011636" y="-10478238"/>
            <a:ext cx="2363899" cy="24387182"/>
          </a:xfrm>
          <a:prstGeom prst="rect">
            <a:avLst/>
          </a:prstGeom>
          <a:solidFill>
            <a:srgbClr val="862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C9388DB-F00F-4793-9309-26DD72A959FE}"/>
              </a:ext>
            </a:extLst>
          </p:cNvPr>
          <p:cNvSpPr txBox="1"/>
          <p:nvPr/>
        </p:nvSpPr>
        <p:spPr>
          <a:xfrm>
            <a:off x="611187" y="1066800"/>
            <a:ext cx="2331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  <a:latin typeface="Malgun Gothic" pitchFamily="34" charset="-127"/>
              </a:rPr>
              <a:t>CHEMAROME PROPOSALS</a:t>
            </a:r>
            <a:r>
              <a:rPr lang="en-US" sz="7200" b="1" dirty="0">
                <a:solidFill>
                  <a:schemeClr val="bg1"/>
                </a:solidFill>
                <a:latin typeface="Malgun Gothic" pitchFamily="34" charset="-127"/>
              </a:rPr>
              <a:t>: </a:t>
            </a:r>
            <a:r>
              <a:rPr lang="en-US" sz="7200" b="1" dirty="0">
                <a:solidFill>
                  <a:schemeClr val="bg1">
                    <a:lumMod val="85000"/>
                  </a:schemeClr>
                </a:solidFill>
                <a:latin typeface="Malgun Gothic" pitchFamily="34" charset="-127"/>
              </a:rPr>
              <a:t>Air Care Inspiration </a:t>
            </a:r>
            <a:endParaRPr lang="en-US" sz="7200" dirty="0">
              <a:solidFill>
                <a:schemeClr val="bg1">
                  <a:lumMod val="85000"/>
                </a:schemeClr>
              </a:solidFill>
              <a:latin typeface="Malgun Gothic" pitchFamily="34" charset="-127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92187" y="3581400"/>
            <a:ext cx="21945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1488" algn="ctr">
              <a:lnSpc>
                <a:spcPct val="150000"/>
              </a:lnSpc>
              <a:buClr>
                <a:srgbClr val="48014F"/>
              </a:buClr>
              <a:buSzPct val="80000"/>
            </a:pPr>
            <a:r>
              <a:rPr lang="en-US" sz="4000" b="1" dirty="0" err="1" smtClean="0">
                <a:latin typeface="Malgun Gothic" pitchFamily="34" charset="-127"/>
                <a:ea typeface="Malgun Gothic" pitchFamily="34" charset="-127"/>
              </a:rPr>
              <a:t>Chemarome</a:t>
            </a:r>
            <a:r>
              <a:rPr lang="en-US" sz="4000" dirty="0" smtClean="0">
                <a:latin typeface="Malgun Gothic" pitchFamily="34" charset="-127"/>
                <a:ea typeface="Malgun Gothic" pitchFamily="34" charset="-127"/>
              </a:rPr>
              <a:t> researches the market constantly in search of </a:t>
            </a:r>
            <a:r>
              <a:rPr lang="en-US" sz="4000" b="1" dirty="0" smtClean="0">
                <a:latin typeface="Malgun Gothic" pitchFamily="34" charset="-127"/>
                <a:ea typeface="Malgun Gothic" pitchFamily="34" charset="-127"/>
              </a:rPr>
              <a:t>new trends </a:t>
            </a:r>
            <a:r>
              <a:rPr lang="en-US" sz="4000" dirty="0" smtClean="0">
                <a:latin typeface="Malgun Gothic" pitchFamily="34" charset="-127"/>
                <a:ea typeface="Malgun Gothic" pitchFamily="34" charset="-127"/>
              </a:rPr>
              <a:t>since the consumer demands are becoming more and more </a:t>
            </a:r>
            <a:r>
              <a:rPr lang="en-US" sz="4000" b="1" dirty="0" smtClean="0">
                <a:latin typeface="Malgun Gothic" pitchFamily="34" charset="-127"/>
                <a:ea typeface="Malgun Gothic" pitchFamily="34" charset="-127"/>
              </a:rPr>
              <a:t>delicate.</a:t>
            </a:r>
          </a:p>
          <a:p>
            <a:pPr marL="471488" algn="ctr">
              <a:lnSpc>
                <a:spcPct val="150000"/>
              </a:lnSpc>
              <a:buClr>
                <a:srgbClr val="48014F"/>
              </a:buClr>
              <a:buSzPct val="80000"/>
            </a:pPr>
            <a:endParaRPr lang="en-US" sz="4000" dirty="0" smtClean="0">
              <a:latin typeface="Malgun Gothic" pitchFamily="34" charset="-127"/>
              <a:ea typeface="Malgun Gothic" pitchFamily="34" charset="-127"/>
            </a:endParaRPr>
          </a:p>
          <a:p>
            <a:pPr marL="1042988" indent="-571500" algn="just">
              <a:lnSpc>
                <a:spcPct val="150000"/>
              </a:lnSpc>
              <a:buClr>
                <a:srgbClr val="48014F"/>
              </a:buClr>
              <a:buSzPct val="80000"/>
              <a:buFont typeface="Wingdings" pitchFamily="2" charset="2"/>
              <a:buChar char="Ø"/>
            </a:pPr>
            <a:r>
              <a:rPr lang="en-US" sz="3600" dirty="0" smtClean="0">
                <a:latin typeface="Malgun Gothic" pitchFamily="34" charset="-127"/>
                <a:ea typeface="Malgun Gothic" pitchFamily="34" charset="-127"/>
              </a:rPr>
              <a:t>Inclusion of more </a:t>
            </a:r>
            <a:r>
              <a:rPr lang="en-US" sz="3600" b="1" dirty="0" smtClean="0">
                <a:latin typeface="Malgun Gothic" pitchFamily="34" charset="-127"/>
                <a:ea typeface="Malgun Gothic" pitchFamily="34" charset="-127"/>
              </a:rPr>
              <a:t>exotic </a:t>
            </a:r>
            <a:r>
              <a:rPr lang="en-US" sz="3600" b="1" dirty="0">
                <a:latin typeface="Malgun Gothic" pitchFamily="34" charset="-127"/>
                <a:ea typeface="Malgun Gothic" pitchFamily="34" charset="-127"/>
              </a:rPr>
              <a:t>fragrance infusions </a:t>
            </a:r>
            <a:r>
              <a:rPr lang="en-US" sz="3600" dirty="0" smtClean="0">
                <a:latin typeface="Malgun Gothic" pitchFamily="34" charset="-127"/>
                <a:ea typeface="Malgun Gothic" pitchFamily="34" charset="-127"/>
              </a:rPr>
              <a:t>concepts (used </a:t>
            </a:r>
            <a:r>
              <a:rPr lang="en-US" sz="3600" dirty="0">
                <a:latin typeface="Malgun Gothic" pitchFamily="34" charset="-127"/>
                <a:ea typeface="Malgun Gothic" pitchFamily="34" charset="-127"/>
              </a:rPr>
              <a:t>in air </a:t>
            </a:r>
            <a:r>
              <a:rPr lang="en-US" sz="3600" dirty="0" smtClean="0">
                <a:latin typeface="Malgun Gothic" pitchFamily="34" charset="-127"/>
                <a:ea typeface="Malgun Gothic" pitchFamily="34" charset="-127"/>
              </a:rPr>
              <a:t>care) </a:t>
            </a:r>
            <a:r>
              <a:rPr lang="en-US" sz="3600" dirty="0">
                <a:latin typeface="Malgun Gothic" pitchFamily="34" charset="-127"/>
                <a:ea typeface="Malgun Gothic" pitchFamily="34" charset="-127"/>
              </a:rPr>
              <a:t>for fabric softeners</a:t>
            </a:r>
            <a:r>
              <a:rPr lang="en-US" sz="3600" dirty="0" smtClean="0">
                <a:latin typeface="Malgun Gothic" pitchFamily="34" charset="-127"/>
                <a:ea typeface="Malgun Gothic" pitchFamily="34" charset="-127"/>
              </a:rPr>
              <a:t>.</a:t>
            </a:r>
            <a:endParaRPr lang="en-US" sz="3600" dirty="0">
              <a:latin typeface="Malgun Gothic" pitchFamily="34" charset="-127"/>
              <a:ea typeface="Malgun Gothic" pitchFamily="34" charset="-127"/>
            </a:endParaRPr>
          </a:p>
          <a:p>
            <a:pPr marL="1042988" indent="-571500" algn="just">
              <a:lnSpc>
                <a:spcPct val="150000"/>
              </a:lnSpc>
              <a:buClr>
                <a:srgbClr val="48014F"/>
              </a:buClr>
              <a:buSzPct val="80000"/>
              <a:buFont typeface="Wingdings" pitchFamily="2" charset="2"/>
              <a:buChar char="Ø"/>
            </a:pPr>
            <a:r>
              <a:rPr lang="en-US" sz="3600" dirty="0" smtClean="0">
                <a:latin typeface="Malgun Gothic" pitchFamily="34" charset="-127"/>
                <a:ea typeface="Malgun Gothic" pitchFamily="34" charset="-127"/>
              </a:rPr>
              <a:t>Creation of the </a:t>
            </a:r>
            <a:r>
              <a:rPr lang="en-US" sz="3600" dirty="0">
                <a:latin typeface="Malgun Gothic" pitchFamily="34" charset="-127"/>
                <a:ea typeface="Malgun Gothic" pitchFamily="34" charset="-127"/>
              </a:rPr>
              <a:t>new air care scents </a:t>
            </a:r>
            <a:r>
              <a:rPr lang="en-US" sz="3600" dirty="0" smtClean="0">
                <a:latin typeface="Malgun Gothic" pitchFamily="34" charset="-127"/>
                <a:ea typeface="Malgun Gothic" pitchFamily="34" charset="-127"/>
              </a:rPr>
              <a:t>related </a:t>
            </a:r>
            <a:r>
              <a:rPr lang="en-US" sz="3600" dirty="0">
                <a:latin typeface="Malgun Gothic" pitchFamily="34" charset="-127"/>
                <a:ea typeface="Malgun Gothic" pitchFamily="34" charset="-127"/>
              </a:rPr>
              <a:t>to </a:t>
            </a:r>
            <a:r>
              <a:rPr lang="en-US" sz="3600" b="1" dirty="0">
                <a:latin typeface="Malgun Gothic" pitchFamily="34" charset="-127"/>
                <a:ea typeface="Malgun Gothic" pitchFamily="34" charset="-127"/>
              </a:rPr>
              <a:t>dream destinations </a:t>
            </a:r>
            <a:r>
              <a:rPr lang="en-US" sz="3600" dirty="0">
                <a:latin typeface="Malgun Gothic" pitchFamily="34" charset="-127"/>
                <a:ea typeface="Malgun Gothic" pitchFamily="34" charset="-127"/>
              </a:rPr>
              <a:t>in fabric </a:t>
            </a:r>
            <a:r>
              <a:rPr lang="en-US" sz="3600" dirty="0" smtClean="0">
                <a:latin typeface="Malgun Gothic" pitchFamily="34" charset="-127"/>
                <a:ea typeface="Malgun Gothic" pitchFamily="34" charset="-127"/>
              </a:rPr>
              <a:t>softener.</a:t>
            </a:r>
            <a:endParaRPr lang="en-US" sz="3600" dirty="0"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614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381" y="7680688"/>
            <a:ext cx="10880325" cy="603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6630987" y="8686800"/>
            <a:ext cx="16306800" cy="2478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2988" indent="-571500" algn="just">
              <a:lnSpc>
                <a:spcPct val="150000"/>
              </a:lnSpc>
              <a:buClr>
                <a:srgbClr val="48014F"/>
              </a:buClr>
              <a:buSzPct val="80000"/>
              <a:buFont typeface="Wingdings" pitchFamily="2" charset="2"/>
              <a:buChar char="Ø"/>
            </a:pPr>
            <a:r>
              <a:rPr lang="en-US" sz="3600" dirty="0" smtClean="0">
                <a:latin typeface="Malgun Gothic" pitchFamily="34" charset="-127"/>
                <a:ea typeface="Malgun Gothic" pitchFamily="34" charset="-127"/>
              </a:rPr>
              <a:t>Fragrances delivering </a:t>
            </a:r>
            <a:r>
              <a:rPr lang="en-US" sz="3600" b="1" dirty="0" smtClean="0">
                <a:latin typeface="Malgun Gothic" pitchFamily="34" charset="-127"/>
                <a:ea typeface="Malgun Gothic" pitchFamily="34" charset="-127"/>
              </a:rPr>
              <a:t>stress-relief benefits </a:t>
            </a:r>
            <a:r>
              <a:rPr lang="en-US" sz="3600" dirty="0" smtClean="0">
                <a:latin typeface="Malgun Gothic" pitchFamily="34" charset="-127"/>
                <a:ea typeface="Malgun Gothic" pitchFamily="34" charset="-127"/>
              </a:rPr>
              <a:t>( spa-like, natural-like ) could help attract consumers.</a:t>
            </a:r>
            <a:endParaRPr lang="en-US" sz="3600" dirty="0">
              <a:latin typeface="Malgun Gothic" pitchFamily="34" charset="-127"/>
              <a:ea typeface="Malgun Gothic" pitchFamily="34" charset="-127"/>
            </a:endParaRPr>
          </a:p>
          <a:p>
            <a:pPr marL="1042988" indent="-571500" algn="just">
              <a:lnSpc>
                <a:spcPct val="150000"/>
              </a:lnSpc>
              <a:buClr>
                <a:srgbClr val="48014F"/>
              </a:buClr>
              <a:buSzPct val="80000"/>
              <a:buFont typeface="Wingdings" pitchFamily="2" charset="2"/>
              <a:buChar char="Ø"/>
            </a:pPr>
            <a:endParaRPr lang="en-US" sz="3600" dirty="0">
              <a:latin typeface="Malgun Gothic" pitchFamily="34" charset="-127"/>
              <a:ea typeface="Malgun Gothic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33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A7ED25E-DDA5-48F1-A87A-458818263711}"/>
              </a:ext>
            </a:extLst>
          </p:cNvPr>
          <p:cNvSpPr/>
          <p:nvPr/>
        </p:nvSpPr>
        <p:spPr>
          <a:xfrm rot="5400000">
            <a:off x="11011636" y="-10478238"/>
            <a:ext cx="2363899" cy="24387182"/>
          </a:xfrm>
          <a:prstGeom prst="rect">
            <a:avLst/>
          </a:prstGeom>
          <a:solidFill>
            <a:srgbClr val="862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C9388DB-F00F-4793-9309-26DD72A959FE}"/>
              </a:ext>
            </a:extLst>
          </p:cNvPr>
          <p:cNvSpPr txBox="1"/>
          <p:nvPr/>
        </p:nvSpPr>
        <p:spPr>
          <a:xfrm>
            <a:off x="611187" y="1066800"/>
            <a:ext cx="2331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  <a:latin typeface="Malgun Gothic" pitchFamily="34" charset="-127"/>
              </a:rPr>
              <a:t>CHEMAROME PROPOSALS</a:t>
            </a:r>
            <a:r>
              <a:rPr lang="en-US" sz="7200" b="1" dirty="0">
                <a:solidFill>
                  <a:schemeClr val="bg1"/>
                </a:solidFill>
                <a:latin typeface="Malgun Gothic" pitchFamily="34" charset="-127"/>
              </a:rPr>
              <a:t>: </a:t>
            </a:r>
            <a:r>
              <a:rPr lang="en-US" sz="7200" b="1" dirty="0">
                <a:solidFill>
                  <a:schemeClr val="bg1">
                    <a:lumMod val="85000"/>
                  </a:schemeClr>
                </a:solidFill>
                <a:latin typeface="Malgun Gothic" pitchFamily="34" charset="-127"/>
              </a:rPr>
              <a:t>Air Care Inspiration </a:t>
            </a:r>
            <a:endParaRPr lang="en-US" sz="7200" dirty="0">
              <a:solidFill>
                <a:schemeClr val="bg1">
                  <a:lumMod val="85000"/>
                </a:schemeClr>
              </a:solidFill>
              <a:latin typeface="Malgun Gothic" pitchFamily="34" charset="-127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92187" y="3362742"/>
            <a:ext cx="21945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1488" algn="ctr">
              <a:lnSpc>
                <a:spcPct val="150000"/>
              </a:lnSpc>
              <a:buClr>
                <a:srgbClr val="48014F"/>
              </a:buClr>
              <a:buSzPct val="80000"/>
            </a:pPr>
            <a:r>
              <a:rPr lang="en-US" sz="4400" b="1" dirty="0">
                <a:latin typeface="Malgun Gothic" pitchFamily="34" charset="-127"/>
                <a:ea typeface="Malgun Gothic" pitchFamily="34" charset="-127"/>
              </a:rPr>
              <a:t>Common </a:t>
            </a:r>
            <a:r>
              <a:rPr lang="en-US" sz="4400" b="1" dirty="0" smtClean="0">
                <a:latin typeface="Malgun Gothic" pitchFamily="34" charset="-127"/>
                <a:ea typeface="Malgun Gothic" pitchFamily="34" charset="-127"/>
              </a:rPr>
              <a:t>themes </a:t>
            </a:r>
            <a:r>
              <a:rPr lang="en-US" sz="4400" b="1" dirty="0">
                <a:latin typeface="Malgun Gothic" pitchFamily="34" charset="-127"/>
                <a:ea typeface="Malgun Gothic" pitchFamily="34" charset="-127"/>
              </a:rPr>
              <a:t>of fragrances across all brands:</a:t>
            </a:r>
          </a:p>
          <a:p>
            <a:pPr marL="471488" algn="ctr">
              <a:lnSpc>
                <a:spcPct val="150000"/>
              </a:lnSpc>
              <a:buClr>
                <a:srgbClr val="48014F"/>
              </a:buClr>
              <a:buSzPct val="80000"/>
            </a:pPr>
            <a:r>
              <a:rPr lang="en-US" sz="4400" dirty="0">
                <a:latin typeface="Malgun Gothic" pitchFamily="34" charset="-127"/>
                <a:ea typeface="Malgun Gothic" pitchFamily="34" charset="-127"/>
              </a:rPr>
              <a:t>Floral, Fresh, Light, Fruity, Sweet, Slightly Citrus</a:t>
            </a:r>
          </a:p>
        </p:txBody>
      </p:sp>
      <p:pic>
        <p:nvPicPr>
          <p:cNvPr id="7" name="Picture 6" descr="4426a053a2c93907ed12acd313a3cbe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3587" y="6019800"/>
            <a:ext cx="5076825" cy="6321091"/>
          </a:xfrm>
          <a:prstGeom prst="rect">
            <a:avLst/>
          </a:prstGeom>
        </p:spPr>
      </p:pic>
      <p:pic>
        <p:nvPicPr>
          <p:cNvPr id="8" name="Picture 7" descr="3007992d0792a7b481be3aaa46b90601.jpg"/>
          <p:cNvPicPr>
            <a:picLocks noChangeAspect="1"/>
          </p:cNvPicPr>
          <p:nvPr/>
        </p:nvPicPr>
        <p:blipFill>
          <a:blip r:embed="rId3"/>
          <a:srcRect t="8081"/>
          <a:stretch>
            <a:fillRect/>
          </a:stretch>
        </p:blipFill>
        <p:spPr>
          <a:xfrm>
            <a:off x="9526587" y="6019800"/>
            <a:ext cx="5029200" cy="6321091"/>
          </a:xfrm>
          <a:prstGeom prst="rect">
            <a:avLst/>
          </a:prstGeom>
        </p:spPr>
      </p:pic>
      <p:pic>
        <p:nvPicPr>
          <p:cNvPr id="9" name="Picture 8" descr="3b2e7f7fe4e46c744b6a67ad63ef3b0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962" y="6013646"/>
            <a:ext cx="5076825" cy="625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CFA3530-D285-4A32-AE9F-B7BBA2B425F3}"/>
              </a:ext>
            </a:extLst>
          </p:cNvPr>
          <p:cNvSpPr/>
          <p:nvPr/>
        </p:nvSpPr>
        <p:spPr>
          <a:xfrm>
            <a:off x="1009650" y="4648200"/>
            <a:ext cx="23377525" cy="255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61EA6B2-0CD2-4B68-8B82-14FF72AEE209}"/>
              </a:ext>
            </a:extLst>
          </p:cNvPr>
          <p:cNvSpPr txBox="1"/>
          <p:nvPr/>
        </p:nvSpPr>
        <p:spPr>
          <a:xfrm>
            <a:off x="1474132" y="5150584"/>
            <a:ext cx="204159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srgbClr val="862A7D"/>
                </a:solidFill>
                <a:latin typeface="Malgun Gothic" pitchFamily="34" charset="-127"/>
                <a:ea typeface="Malgun Gothic" pitchFamily="34" charset="-127"/>
              </a:rPr>
              <a:t>CHEMAROME PROPOSALS</a:t>
            </a:r>
            <a:endParaRPr lang="en-US" sz="10000" b="1" dirty="0">
              <a:solidFill>
                <a:srgbClr val="862A7D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7" name="Picture 6" descr="Image result for olfactory pyramid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187" y="4838700"/>
            <a:ext cx="240029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C8CFC8C-92D5-46DB-A114-9AD8F4E6E633}"/>
              </a:ext>
            </a:extLst>
          </p:cNvPr>
          <p:cNvSpPr txBox="1"/>
          <p:nvPr/>
        </p:nvSpPr>
        <p:spPr>
          <a:xfrm>
            <a:off x="1569151" y="7543800"/>
            <a:ext cx="94411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00" b="1" dirty="0" smtClean="0">
                <a:solidFill>
                  <a:schemeClr val="bg1"/>
                </a:solidFill>
                <a:latin typeface="Malgun Gothic" pitchFamily="34" charset="-127"/>
              </a:rPr>
              <a:t>What we offer?</a:t>
            </a:r>
            <a:endParaRPr lang="en-US" sz="8200" b="1" dirty="0">
              <a:solidFill>
                <a:schemeClr val="bg1"/>
              </a:solidFill>
              <a:latin typeface="Malgun Gothic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0238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A7ED25E-DDA5-48F1-A87A-458818263711}"/>
              </a:ext>
            </a:extLst>
          </p:cNvPr>
          <p:cNvSpPr/>
          <p:nvPr/>
        </p:nvSpPr>
        <p:spPr>
          <a:xfrm rot="5400000">
            <a:off x="11011636" y="-10478238"/>
            <a:ext cx="2363899" cy="24387182"/>
          </a:xfrm>
          <a:prstGeom prst="rect">
            <a:avLst/>
          </a:prstGeom>
          <a:solidFill>
            <a:srgbClr val="862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C9388DB-F00F-4793-9309-26DD72A959FE}"/>
              </a:ext>
            </a:extLst>
          </p:cNvPr>
          <p:cNvSpPr txBox="1"/>
          <p:nvPr/>
        </p:nvSpPr>
        <p:spPr>
          <a:xfrm>
            <a:off x="611187" y="1066800"/>
            <a:ext cx="15278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Malgun Gothic" pitchFamily="34" charset="-127"/>
              </a:rPr>
              <a:t>YELLOW LIGHT F/02206/X</a:t>
            </a:r>
            <a:endParaRPr lang="en-US" sz="7200" dirty="0">
              <a:solidFill>
                <a:schemeClr val="bg1">
                  <a:lumMod val="75000"/>
                </a:schemeClr>
              </a:solidFill>
              <a:latin typeface="Malgun Gothic" pitchFamily="34" charset="-127"/>
            </a:endParaRPr>
          </a:p>
        </p:txBody>
      </p:sp>
      <p:pic>
        <p:nvPicPr>
          <p:cNvPr id="27" name="Picture 3" descr="E:\PHUONG ANH\Library\LOGO\Fragance triangle 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5" r="50214"/>
          <a:stretch/>
        </p:blipFill>
        <p:spPr bwMode="auto">
          <a:xfrm>
            <a:off x="18621868" y="3147058"/>
            <a:ext cx="5765309" cy="1013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07028" y="5562600"/>
            <a:ext cx="9597162" cy="117324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6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CITRUS - ALDEHYDIC</a:t>
            </a:r>
            <a:endParaRPr lang="en-US" sz="6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70387" y="4807086"/>
            <a:ext cx="8038159" cy="619247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pPr algn="ctr"/>
            <a:r>
              <a:rPr lang="pt-BR" sz="3000" b="1" i="1" dirty="0">
                <a:latin typeface="Malgun Gothic" pitchFamily="34" charset="-127"/>
              </a:rPr>
              <a:t>Aldehyde </a:t>
            </a:r>
            <a:r>
              <a:rPr lang="pt-BR" sz="3000" b="1" i="1" dirty="0" smtClean="0">
                <a:latin typeface="Malgun Gothic" pitchFamily="34" charset="-127"/>
              </a:rPr>
              <a:t>notes - Lemon - Lime</a:t>
            </a:r>
            <a:endParaRPr lang="en-US" sz="3000" b="1" i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Yu Gothic" pitchFamily="34" charset="-128"/>
              <a:cs typeface="Tahom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008360" y="7838953"/>
            <a:ext cx="8038159" cy="619247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pPr algn="ctr"/>
            <a:r>
              <a:rPr lang="es-ES" sz="3000" b="1" i="1" dirty="0" err="1" smtClean="0">
                <a:latin typeface="Malgun Gothic" pitchFamily="34" charset="-127"/>
              </a:rPr>
              <a:t>Aldehydic</a:t>
            </a:r>
            <a:r>
              <a:rPr lang="es-ES" sz="3000" b="1" i="1" dirty="0" smtClean="0">
                <a:latin typeface="Malgun Gothic" pitchFamily="34" charset="-127"/>
              </a:rPr>
              <a:t> – Citrus - </a:t>
            </a:r>
            <a:r>
              <a:rPr lang="es-ES" sz="3000" b="1" i="1" dirty="0" err="1" smtClean="0">
                <a:latin typeface="Malgun Gothic" pitchFamily="34" charset="-127"/>
              </a:rPr>
              <a:t>Lemon</a:t>
            </a:r>
            <a:endParaRPr lang="en-US" sz="3000" b="1" i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Yu Gothic" pitchFamily="34" charset="-128"/>
              <a:cs typeface="Tahom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412787" y="11115553"/>
            <a:ext cx="8038159" cy="619247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pPr algn="ctr"/>
            <a:r>
              <a:rPr lang="en-US" sz="3000" b="1" i="1" dirty="0" smtClean="0">
                <a:latin typeface="Malgun Gothic" pitchFamily="34" charset="-127"/>
              </a:rPr>
              <a:t>Citrus - Fruity - Lemon</a:t>
            </a:r>
            <a:endParaRPr lang="en-US" sz="3000" b="1" i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Yu Gothic" pitchFamily="34" charset="-128"/>
              <a:cs typeface="Tahom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7027" y="3266341"/>
            <a:ext cx="22916560" cy="65002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3200" b="1" i="1" dirty="0">
                <a:latin typeface="Malgun Gothic" pitchFamily="34" charset="-127"/>
                <a:ea typeface="Malgun Gothic" pitchFamily="34" charset="-127"/>
              </a:rPr>
              <a:t>A fragrance with citrus and </a:t>
            </a:r>
            <a:r>
              <a:rPr lang="en-US" sz="3200" b="1" i="1" dirty="0" err="1">
                <a:latin typeface="Malgun Gothic" pitchFamily="34" charset="-127"/>
                <a:ea typeface="Malgun Gothic" pitchFamily="34" charset="-127"/>
              </a:rPr>
              <a:t>aldehydic</a:t>
            </a:r>
            <a:r>
              <a:rPr lang="en-US" sz="3200" b="1" i="1" dirty="0"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en-US" sz="3200" b="1" i="1" dirty="0" smtClean="0">
                <a:latin typeface="Malgun Gothic" pitchFamily="34" charset="-127"/>
                <a:ea typeface="Malgun Gothic" pitchFamily="34" charset="-127"/>
              </a:rPr>
              <a:t>notes.</a:t>
            </a:r>
            <a:endParaRPr lang="en-US" sz="3200" b="1" i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813587" y="4066450"/>
            <a:ext cx="5555219" cy="77313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TOP NOTES</a:t>
            </a:r>
            <a:endParaRPr lang="en-US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927387" y="10369686"/>
            <a:ext cx="5555219" cy="77313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BASE NOTES</a:t>
            </a:r>
            <a:endParaRPr lang="en-US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146587" y="7093086"/>
            <a:ext cx="6249266" cy="77313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MIDDLE NOTES</a:t>
            </a:r>
            <a:endParaRPr lang="en-US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4494" y="4932609"/>
            <a:ext cx="5753174" cy="711580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s-ES" sz="3600" b="1" dirty="0" smtClean="0">
                <a:latin typeface="Malgun Gothic" pitchFamily="34" charset="-127"/>
                <a:ea typeface="Malgun Gothic" pitchFamily="34" charset="-127"/>
              </a:rPr>
              <a:t>OLFACTORY FAMILY:</a:t>
            </a:r>
            <a:endParaRPr lang="en-US" sz="3600" b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pic>
        <p:nvPicPr>
          <p:cNvPr id="18" name="Picture 12" descr="Image result for lemon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060" y="8763000"/>
            <a:ext cx="3416081" cy="340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Image result for citrus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30" y="9149787"/>
            <a:ext cx="4050237" cy="405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9305" y1="29218" x2="19305" y2="29218"/>
                        <a14:foregroundMark x1="19632" y1="28087" x2="19632" y2="28087"/>
                        <a14:foregroundMark x1="51370" y1="22432" x2="51370" y2="22432"/>
                        <a14:foregroundMark x1="71002" y1="52592" x2="71002" y2="52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7" y="10337990"/>
            <a:ext cx="3380962" cy="293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88418" y="6832220"/>
            <a:ext cx="5753174" cy="711580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s-ES" sz="3600" b="1" dirty="0" smtClean="0">
                <a:latin typeface="Malgun Gothic" pitchFamily="34" charset="-127"/>
                <a:ea typeface="Malgun Gothic" pitchFamily="34" charset="-127"/>
              </a:rPr>
              <a:t>APPLICATION:</a:t>
            </a:r>
            <a:endParaRPr lang="en-US" sz="3600" b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5413" y="7670420"/>
            <a:ext cx="10124912" cy="711580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s-ES" sz="3600" b="1" dirty="0" smtClean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HOME CARE </a:t>
            </a:r>
            <a:r>
              <a:rPr lang="es-ES" sz="3600" b="1" dirty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- </a:t>
            </a:r>
            <a:r>
              <a:rPr lang="es-ES" sz="3600" b="1" dirty="0" err="1" smtClean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Dish</a:t>
            </a:r>
            <a:r>
              <a:rPr lang="es-ES" sz="3600" b="1" dirty="0" smtClean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es-ES" sz="3600" b="1" dirty="0" err="1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washing</a:t>
            </a:r>
            <a:endParaRPr lang="en-US" sz="3600" b="1" dirty="0">
              <a:solidFill>
                <a:srgbClr val="65026E"/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92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Image result for PINE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99" y="9052879"/>
            <a:ext cx="3598272" cy="370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A7ED25E-DDA5-48F1-A87A-458818263711}"/>
              </a:ext>
            </a:extLst>
          </p:cNvPr>
          <p:cNvSpPr/>
          <p:nvPr/>
        </p:nvSpPr>
        <p:spPr>
          <a:xfrm rot="5400000">
            <a:off x="11011636" y="-10478238"/>
            <a:ext cx="2363899" cy="24387182"/>
          </a:xfrm>
          <a:prstGeom prst="rect">
            <a:avLst/>
          </a:prstGeom>
          <a:solidFill>
            <a:srgbClr val="862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C9388DB-F00F-4793-9309-26DD72A959FE}"/>
              </a:ext>
            </a:extLst>
          </p:cNvPr>
          <p:cNvSpPr txBox="1"/>
          <p:nvPr/>
        </p:nvSpPr>
        <p:spPr>
          <a:xfrm>
            <a:off x="611187" y="1066800"/>
            <a:ext cx="15278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Malgun Gothic" pitchFamily="34" charset="-127"/>
              </a:rPr>
              <a:t>LEMON HOA F/01874/2</a:t>
            </a:r>
            <a:endParaRPr lang="en-US" sz="7200" dirty="0">
              <a:solidFill>
                <a:schemeClr val="bg1">
                  <a:lumMod val="75000"/>
                </a:schemeClr>
              </a:solidFill>
              <a:latin typeface="Malgun Gothic" pitchFamily="34" charset="-127"/>
            </a:endParaRPr>
          </a:p>
        </p:txBody>
      </p:sp>
      <p:pic>
        <p:nvPicPr>
          <p:cNvPr id="27" name="Picture 3" descr="E:\PHUONG ANH\Library\LOGO\Fragance triangle 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5" r="50214"/>
          <a:stretch/>
        </p:blipFill>
        <p:spPr bwMode="auto">
          <a:xfrm>
            <a:off x="18621868" y="3147058"/>
            <a:ext cx="5765309" cy="1013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07028" y="5562600"/>
            <a:ext cx="9597162" cy="117324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6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CITRUS - ALDEHYDIC</a:t>
            </a:r>
            <a:endParaRPr lang="en-US" sz="6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70387" y="4807086"/>
            <a:ext cx="8038159" cy="619247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pPr algn="ctr"/>
            <a:r>
              <a:rPr lang="pt-BR" sz="3000" b="1" i="1" dirty="0">
                <a:latin typeface="Malgun Gothic" pitchFamily="34" charset="-127"/>
              </a:rPr>
              <a:t>Aldehyde </a:t>
            </a:r>
            <a:r>
              <a:rPr lang="pt-BR" sz="3000" b="1" i="1" dirty="0" smtClean="0">
                <a:latin typeface="Malgun Gothic" pitchFamily="34" charset="-127"/>
              </a:rPr>
              <a:t>notes - Citrus - </a:t>
            </a:r>
            <a:r>
              <a:rPr lang="pt-BR" sz="3000" b="1" i="1" dirty="0" smtClean="0">
                <a:latin typeface="Malgun Gothic" pitchFamily="34" charset="-127"/>
                <a:ea typeface="Yu Gothic" pitchFamily="34" charset="-128"/>
                <a:cs typeface="Tahoma" pitchFamily="34" charset="0"/>
              </a:rPr>
              <a:t>Pine</a:t>
            </a:r>
            <a:endParaRPr lang="en-US" sz="3000" b="1" i="1" dirty="0">
              <a:latin typeface="Malgun Gothic" pitchFamily="34" charset="-127"/>
              <a:ea typeface="Yu Gothic" pitchFamily="34" charset="-128"/>
              <a:cs typeface="Tahom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008360" y="7838953"/>
            <a:ext cx="8038159" cy="619247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pPr algn="ctr"/>
            <a:r>
              <a:rPr lang="es-ES" sz="3000" b="1" i="1" dirty="0" err="1" smtClean="0">
                <a:latin typeface="Malgun Gothic" pitchFamily="34" charset="-127"/>
              </a:rPr>
              <a:t>Aldehydic</a:t>
            </a:r>
            <a:r>
              <a:rPr lang="es-ES" sz="3000" b="1" i="1" dirty="0" smtClean="0">
                <a:latin typeface="Malgun Gothic" pitchFamily="34" charset="-127"/>
              </a:rPr>
              <a:t> – Citrus - </a:t>
            </a:r>
            <a:r>
              <a:rPr lang="es-ES" sz="3000" b="1" i="1" dirty="0" err="1" smtClean="0">
                <a:latin typeface="Malgun Gothic" pitchFamily="34" charset="-127"/>
              </a:rPr>
              <a:t>Lemon</a:t>
            </a:r>
            <a:endParaRPr lang="en-US" sz="3000" b="1" i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Yu Gothic" pitchFamily="34" charset="-128"/>
              <a:cs typeface="Tahom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412787" y="11115553"/>
            <a:ext cx="8038159" cy="619247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pPr algn="ctr"/>
            <a:r>
              <a:rPr lang="en-US" sz="3000" b="1" i="1" dirty="0" err="1" smtClean="0">
                <a:latin typeface="Malgun Gothic" pitchFamily="34" charset="-127"/>
              </a:rPr>
              <a:t>Aldehydic</a:t>
            </a:r>
            <a:r>
              <a:rPr lang="en-US" sz="3000" b="1" i="1" dirty="0" smtClean="0">
                <a:latin typeface="Malgun Gothic" pitchFamily="34" charset="-127"/>
              </a:rPr>
              <a:t> – Fresh - Lemon</a:t>
            </a:r>
            <a:endParaRPr lang="en-US" sz="3000" b="1" i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Yu Gothic" pitchFamily="34" charset="-128"/>
              <a:cs typeface="Tahom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7027" y="3266341"/>
            <a:ext cx="22916560" cy="65002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3200" b="1" i="1" dirty="0">
                <a:latin typeface="Malgun Gothic" pitchFamily="34" charset="-127"/>
                <a:ea typeface="Malgun Gothic" pitchFamily="34" charset="-127"/>
              </a:rPr>
              <a:t>A citrus fragrance based in lemon and </a:t>
            </a:r>
            <a:r>
              <a:rPr lang="en-US" sz="3200" b="1" i="1" dirty="0" err="1">
                <a:latin typeface="Malgun Gothic" pitchFamily="34" charset="-127"/>
                <a:ea typeface="Malgun Gothic" pitchFamily="34" charset="-127"/>
              </a:rPr>
              <a:t>aldehydic</a:t>
            </a:r>
            <a:r>
              <a:rPr lang="en-US" sz="3200" b="1" i="1" dirty="0"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en-US" sz="3200" b="1" i="1" dirty="0" smtClean="0">
                <a:latin typeface="Malgun Gothic" pitchFamily="34" charset="-127"/>
                <a:ea typeface="Malgun Gothic" pitchFamily="34" charset="-127"/>
              </a:rPr>
              <a:t>twists.</a:t>
            </a:r>
            <a:endParaRPr lang="en-US" sz="3200" b="1" i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813587" y="4066450"/>
            <a:ext cx="5555219" cy="77313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TOP NOTES</a:t>
            </a:r>
            <a:endParaRPr lang="en-US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927387" y="10369686"/>
            <a:ext cx="5555219" cy="77313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BASE NOTES</a:t>
            </a:r>
            <a:endParaRPr lang="en-US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146587" y="7093086"/>
            <a:ext cx="6249266" cy="77313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MIDDLE NOTES</a:t>
            </a:r>
            <a:endParaRPr lang="en-US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4494" y="4932609"/>
            <a:ext cx="5753174" cy="711580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s-ES" sz="3600" b="1" dirty="0" smtClean="0">
                <a:latin typeface="Malgun Gothic" pitchFamily="34" charset="-127"/>
                <a:ea typeface="Malgun Gothic" pitchFamily="34" charset="-127"/>
              </a:rPr>
              <a:t>OLFACTORY FAMILY:</a:t>
            </a:r>
            <a:endParaRPr lang="en-US" sz="3600" b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pic>
        <p:nvPicPr>
          <p:cNvPr id="14" name="Picture 4" descr="Image result for mandarin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7" y="8839200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88418" y="6832220"/>
            <a:ext cx="5753174" cy="711580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s-ES" sz="3600" b="1" dirty="0" smtClean="0">
                <a:latin typeface="Malgun Gothic" pitchFamily="34" charset="-127"/>
                <a:ea typeface="Malgun Gothic" pitchFamily="34" charset="-127"/>
              </a:rPr>
              <a:t>APPLICATION:</a:t>
            </a:r>
            <a:endParaRPr lang="en-US" sz="3600" b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5413" y="7670420"/>
            <a:ext cx="10124912" cy="711580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s-ES" sz="3600" b="1" dirty="0" smtClean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HOME CARE </a:t>
            </a:r>
            <a:r>
              <a:rPr lang="es-ES" sz="3600" b="1" dirty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- </a:t>
            </a:r>
            <a:r>
              <a:rPr lang="es-ES" sz="3600" b="1" dirty="0" err="1" smtClean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Dish</a:t>
            </a:r>
            <a:r>
              <a:rPr lang="es-ES" sz="3600" b="1" dirty="0" smtClean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es-ES" sz="3600" b="1" dirty="0" err="1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washing</a:t>
            </a:r>
            <a:endParaRPr lang="en-US" sz="3600" b="1" dirty="0">
              <a:solidFill>
                <a:srgbClr val="65026E"/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33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A7ED25E-DDA5-48F1-A87A-458818263711}"/>
              </a:ext>
            </a:extLst>
          </p:cNvPr>
          <p:cNvSpPr/>
          <p:nvPr/>
        </p:nvSpPr>
        <p:spPr>
          <a:xfrm rot="5400000">
            <a:off x="11011636" y="-10478238"/>
            <a:ext cx="2363899" cy="24387182"/>
          </a:xfrm>
          <a:prstGeom prst="rect">
            <a:avLst/>
          </a:prstGeom>
          <a:solidFill>
            <a:srgbClr val="862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C9388DB-F00F-4793-9309-26DD72A959FE}"/>
              </a:ext>
            </a:extLst>
          </p:cNvPr>
          <p:cNvSpPr txBox="1"/>
          <p:nvPr/>
        </p:nvSpPr>
        <p:spPr>
          <a:xfrm>
            <a:off x="611186" y="1066800"/>
            <a:ext cx="20478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Malgun Gothic" pitchFamily="34" charset="-127"/>
              </a:rPr>
              <a:t>CHERRY BLOSSOM SOFTNER F/04101</a:t>
            </a:r>
            <a:endParaRPr lang="en-US" sz="7200" dirty="0">
              <a:solidFill>
                <a:schemeClr val="bg1">
                  <a:lumMod val="75000"/>
                </a:schemeClr>
              </a:solidFill>
              <a:latin typeface="Malgun Gothic" pitchFamily="34" charset="-127"/>
            </a:endParaRPr>
          </a:p>
        </p:txBody>
      </p:sp>
      <p:pic>
        <p:nvPicPr>
          <p:cNvPr id="27" name="Picture 3" descr="E:\PHUONG ANH\Library\LOGO\Fragance triangle 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5" r="50214"/>
          <a:stretch/>
        </p:blipFill>
        <p:spPr bwMode="auto">
          <a:xfrm>
            <a:off x="18621868" y="3147058"/>
            <a:ext cx="5765309" cy="1013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07027" y="5562600"/>
            <a:ext cx="13848759" cy="117324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6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FLORAL - FRUITY</a:t>
            </a:r>
            <a:endParaRPr lang="en-US" sz="6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70387" y="4807086"/>
            <a:ext cx="8038159" cy="619247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pPr algn="ctr"/>
            <a:r>
              <a:rPr lang="pt-BR" sz="3000" b="1" i="1" dirty="0" smtClean="0">
                <a:latin typeface="Malgun Gothic" pitchFamily="34" charset="-127"/>
              </a:rPr>
              <a:t>Aromatic - Bergamot - Cherry</a:t>
            </a:r>
            <a:endParaRPr lang="en-US" sz="3000" b="1" i="1" dirty="0">
              <a:latin typeface="Malgun Gothic" pitchFamily="34" charset="-127"/>
              <a:ea typeface="Yu Gothic" pitchFamily="34" charset="-128"/>
              <a:cs typeface="Tahom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008360" y="7838953"/>
            <a:ext cx="8038159" cy="619247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pPr algn="ctr"/>
            <a:r>
              <a:rPr lang="es-ES" sz="3000" b="1" i="1" dirty="0" smtClean="0">
                <a:latin typeface="Malgun Gothic" pitchFamily="34" charset="-127"/>
              </a:rPr>
              <a:t>Floral - Mango - Tropical</a:t>
            </a:r>
            <a:endParaRPr lang="en-US" sz="3000" b="1" i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Yu Gothic" pitchFamily="34" charset="-128"/>
              <a:cs typeface="Tahom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412787" y="11115553"/>
            <a:ext cx="8038159" cy="619247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pPr algn="ctr"/>
            <a:r>
              <a:rPr lang="en-US" sz="3000" b="1" i="1" dirty="0" smtClean="0">
                <a:latin typeface="Malgun Gothic" pitchFamily="34" charset="-127"/>
              </a:rPr>
              <a:t>Floral – Musky - Sweet</a:t>
            </a:r>
            <a:endParaRPr lang="en-US" sz="3000" b="1" i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Yu Gothic" pitchFamily="34" charset="-128"/>
              <a:cs typeface="Tahom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7027" y="3266341"/>
            <a:ext cx="22916560" cy="65002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3200" b="1" i="1" dirty="0">
                <a:latin typeface="Malgun Gothic" pitchFamily="34" charset="-127"/>
                <a:ea typeface="Malgun Gothic" pitchFamily="34" charset="-127"/>
              </a:rPr>
              <a:t>Fruity tropical fragrance that evokes a sublime blend between papaya and </a:t>
            </a:r>
            <a:r>
              <a:rPr lang="en-US" sz="3200" b="1" i="1" dirty="0" err="1">
                <a:latin typeface="Malgun Gothic" pitchFamily="34" charset="-127"/>
                <a:ea typeface="Malgun Gothic" pitchFamily="34" charset="-127"/>
              </a:rPr>
              <a:t>argan</a:t>
            </a:r>
            <a:r>
              <a:rPr lang="en-US" sz="3200" b="1" i="1" dirty="0" smtClean="0">
                <a:latin typeface="Malgun Gothic" pitchFamily="34" charset="-127"/>
                <a:ea typeface="Malgun Gothic" pitchFamily="34" charset="-127"/>
              </a:rPr>
              <a:t>.</a:t>
            </a:r>
            <a:endParaRPr lang="en-US" sz="3200" b="1" i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813587" y="4066450"/>
            <a:ext cx="5555219" cy="77313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TOP NOTES</a:t>
            </a:r>
            <a:endParaRPr lang="en-US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927387" y="10369686"/>
            <a:ext cx="5555219" cy="77313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BASE NOTES</a:t>
            </a:r>
            <a:endParaRPr lang="en-US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146587" y="7093086"/>
            <a:ext cx="6249266" cy="77313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MIDDLE NOTES</a:t>
            </a:r>
            <a:endParaRPr lang="en-US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4494" y="4932609"/>
            <a:ext cx="5753174" cy="711580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s-ES" sz="3600" b="1" dirty="0" smtClean="0">
                <a:latin typeface="Malgun Gothic" pitchFamily="34" charset="-127"/>
                <a:ea typeface="Malgun Gothic" pitchFamily="34" charset="-127"/>
              </a:rPr>
              <a:t>OLFACTORY FAMILY:</a:t>
            </a:r>
            <a:endParaRPr lang="en-US" sz="3600" b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74" y="9105225"/>
            <a:ext cx="5278214" cy="392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88418" y="6832220"/>
            <a:ext cx="5753174" cy="711580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s-ES" sz="3600" b="1" dirty="0" smtClean="0">
                <a:latin typeface="Malgun Gothic" pitchFamily="34" charset="-127"/>
                <a:ea typeface="Malgun Gothic" pitchFamily="34" charset="-127"/>
              </a:rPr>
              <a:t>APPLICATION:</a:t>
            </a:r>
            <a:endParaRPr lang="en-US" sz="3600" b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5413" y="7670420"/>
            <a:ext cx="10124912" cy="711580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s-ES" sz="3600" b="1" dirty="0" smtClean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HOME CARE </a:t>
            </a:r>
            <a:r>
              <a:rPr lang="es-ES" sz="3600" b="1" dirty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- </a:t>
            </a:r>
            <a:r>
              <a:rPr lang="es-ES" sz="3600" b="1" dirty="0" err="1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Fabric</a:t>
            </a:r>
            <a:r>
              <a:rPr lang="es-ES" sz="3600" b="1" dirty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es-ES" sz="3600" b="1" dirty="0" err="1" smtClean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Softener</a:t>
            </a:r>
            <a:endParaRPr lang="en-US" sz="3600" b="1" dirty="0">
              <a:solidFill>
                <a:srgbClr val="65026E"/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07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A7ED25E-DDA5-48F1-A87A-458818263711}"/>
              </a:ext>
            </a:extLst>
          </p:cNvPr>
          <p:cNvSpPr/>
          <p:nvPr/>
        </p:nvSpPr>
        <p:spPr>
          <a:xfrm rot="5400000">
            <a:off x="11011636" y="-10478238"/>
            <a:ext cx="2363899" cy="24387182"/>
          </a:xfrm>
          <a:prstGeom prst="rect">
            <a:avLst/>
          </a:prstGeom>
          <a:solidFill>
            <a:srgbClr val="862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C9388DB-F00F-4793-9309-26DD72A959FE}"/>
              </a:ext>
            </a:extLst>
          </p:cNvPr>
          <p:cNvSpPr txBox="1"/>
          <p:nvPr/>
        </p:nvSpPr>
        <p:spPr>
          <a:xfrm>
            <a:off x="611186" y="1066800"/>
            <a:ext cx="20478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Malgun Gothic" pitchFamily="34" charset="-127"/>
              </a:rPr>
              <a:t>BELLESOFT F/03827/2</a:t>
            </a:r>
            <a:endParaRPr lang="en-US" sz="7200" b="1" dirty="0">
              <a:solidFill>
                <a:schemeClr val="bg1">
                  <a:lumMod val="75000"/>
                </a:schemeClr>
              </a:solidFill>
              <a:latin typeface="Malgun Gothic" pitchFamily="34" charset="-127"/>
            </a:endParaRPr>
          </a:p>
        </p:txBody>
      </p:sp>
      <p:pic>
        <p:nvPicPr>
          <p:cNvPr id="27" name="Picture 3" descr="E:\PHUONG ANH\Library\LOGO\Fragance triangle 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5" r="50214"/>
          <a:stretch/>
        </p:blipFill>
        <p:spPr bwMode="auto">
          <a:xfrm>
            <a:off x="18621868" y="3147058"/>
            <a:ext cx="5765309" cy="1013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07027" y="5562600"/>
            <a:ext cx="13848759" cy="117324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6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FLORAL - EDIBLE/GOURMAND</a:t>
            </a:r>
            <a:endParaRPr lang="en-US" sz="6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70387" y="4807086"/>
            <a:ext cx="8038159" cy="619247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pPr algn="ctr"/>
            <a:r>
              <a:rPr lang="pt-BR" sz="3000" b="1" i="1" dirty="0">
                <a:latin typeface="Malgun Gothic" pitchFamily="34" charset="-127"/>
              </a:rPr>
              <a:t>Black </a:t>
            </a:r>
            <a:r>
              <a:rPr lang="pt-BR" sz="3000" b="1" i="1" dirty="0" smtClean="0">
                <a:latin typeface="Malgun Gothic" pitchFamily="34" charset="-127"/>
              </a:rPr>
              <a:t>currant - Fruity - Pear</a:t>
            </a:r>
            <a:endParaRPr lang="en-US" sz="3000" b="1" i="1" dirty="0">
              <a:latin typeface="Malgun Gothic" pitchFamily="34" charset="-127"/>
              <a:ea typeface="Yu Gothic" pitchFamily="34" charset="-128"/>
              <a:cs typeface="Tahom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008360" y="7838953"/>
            <a:ext cx="8038159" cy="619247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pPr algn="ctr"/>
            <a:r>
              <a:rPr lang="es-ES" sz="3000" b="1" i="1" dirty="0" err="1" smtClean="0">
                <a:latin typeface="Malgun Gothic" pitchFamily="34" charset="-127"/>
              </a:rPr>
              <a:t>Jasmine</a:t>
            </a:r>
            <a:r>
              <a:rPr lang="es-ES" sz="3000" b="1" i="1" dirty="0" smtClean="0">
                <a:latin typeface="Malgun Gothic" pitchFamily="34" charset="-127"/>
              </a:rPr>
              <a:t> - Orange </a:t>
            </a:r>
            <a:r>
              <a:rPr lang="es-ES" sz="3000" b="1" i="1" dirty="0" err="1">
                <a:latin typeface="Malgun Gothic" pitchFamily="34" charset="-127"/>
              </a:rPr>
              <a:t>blossom</a:t>
            </a:r>
            <a:endParaRPr lang="en-US" sz="3000" b="1" i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Yu Gothic" pitchFamily="34" charset="-128"/>
              <a:cs typeface="Tahom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412787" y="11115553"/>
            <a:ext cx="8038159" cy="619247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pPr algn="ctr"/>
            <a:r>
              <a:rPr lang="en-US" sz="3000" b="1" i="1" dirty="0" smtClean="0">
                <a:latin typeface="Malgun Gothic" pitchFamily="34" charset="-127"/>
              </a:rPr>
              <a:t>Iris - Praline - Tonka - Vanilla</a:t>
            </a:r>
            <a:endParaRPr lang="en-US" sz="3000" b="1" i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Yu Gothic" pitchFamily="34" charset="-128"/>
              <a:cs typeface="Tahom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7027" y="3266341"/>
            <a:ext cx="22916560" cy="65002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3200" b="1" i="1" dirty="0">
                <a:latin typeface="Malgun Gothic" pitchFamily="34" charset="-127"/>
                <a:ea typeface="Malgun Gothic" pitchFamily="34" charset="-127"/>
              </a:rPr>
              <a:t>Type of La Vie </a:t>
            </a:r>
            <a:r>
              <a:rPr lang="en-US" sz="3200" b="1" i="1" dirty="0" err="1">
                <a:latin typeface="Malgun Gothic" pitchFamily="34" charset="-127"/>
                <a:ea typeface="Malgun Gothic" pitchFamily="34" charset="-127"/>
              </a:rPr>
              <a:t>est</a:t>
            </a:r>
            <a:r>
              <a:rPr lang="en-US" sz="3200" b="1" i="1" dirty="0">
                <a:latin typeface="Malgun Gothic" pitchFamily="34" charset="-127"/>
                <a:ea typeface="Malgun Gothic" pitchFamily="34" charset="-127"/>
              </a:rPr>
              <a:t> Belle by </a:t>
            </a:r>
            <a:r>
              <a:rPr lang="en-US" sz="3200" b="1" i="1" dirty="0" err="1">
                <a:latin typeface="Malgun Gothic" pitchFamily="34" charset="-127"/>
                <a:ea typeface="Malgun Gothic" pitchFamily="34" charset="-127"/>
              </a:rPr>
              <a:t>Lancome</a:t>
            </a:r>
            <a:r>
              <a:rPr lang="en-US" sz="3200" b="1" i="1" dirty="0">
                <a:latin typeface="Malgun Gothic" pitchFamily="34" charset="-127"/>
                <a:ea typeface="Malgun Gothic" pitchFamily="34" charset="-127"/>
              </a:rPr>
              <a:t> adapted to fabric softener application.</a:t>
            </a:r>
            <a:endParaRPr lang="en-US" sz="3200" b="1" i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813587" y="4066450"/>
            <a:ext cx="5555219" cy="77313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TOP NOTES</a:t>
            </a:r>
            <a:endParaRPr lang="en-US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927387" y="10369686"/>
            <a:ext cx="5555219" cy="77313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BASE NOTES</a:t>
            </a:r>
            <a:endParaRPr lang="en-US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146587" y="7093086"/>
            <a:ext cx="6249266" cy="77313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MIDDLE NOTES</a:t>
            </a:r>
            <a:endParaRPr lang="en-US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4494" y="4932609"/>
            <a:ext cx="5753174" cy="711580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s-ES" sz="3600" b="1" dirty="0" smtClean="0">
                <a:latin typeface="Malgun Gothic" pitchFamily="34" charset="-127"/>
                <a:ea typeface="Malgun Gothic" pitchFamily="34" charset="-127"/>
              </a:rPr>
              <a:t>OLFACTORY FAMILY:</a:t>
            </a:r>
            <a:endParaRPr lang="en-US" sz="3600" b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987" y="8001000"/>
            <a:ext cx="7190405" cy="6165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Image result for JASMINE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" y="8711532"/>
            <a:ext cx="5034970" cy="294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293" y="9369224"/>
            <a:ext cx="3326299" cy="3611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88418" y="6832220"/>
            <a:ext cx="5753174" cy="711580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s-ES" sz="3600" b="1" dirty="0" smtClean="0">
                <a:latin typeface="Malgun Gothic" pitchFamily="34" charset="-127"/>
                <a:ea typeface="Malgun Gothic" pitchFamily="34" charset="-127"/>
              </a:rPr>
              <a:t>APPLICATION:</a:t>
            </a:r>
            <a:endParaRPr lang="en-US" sz="3600" b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5413" y="7670420"/>
            <a:ext cx="10124912" cy="711580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s-ES" sz="3600" b="1" dirty="0" smtClean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HOME CARE </a:t>
            </a:r>
            <a:r>
              <a:rPr lang="es-ES" sz="3600" b="1" dirty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- </a:t>
            </a:r>
            <a:r>
              <a:rPr lang="es-ES" sz="3600" b="1" dirty="0" err="1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Fabric</a:t>
            </a:r>
            <a:r>
              <a:rPr lang="es-ES" sz="3600" b="1" dirty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es-ES" sz="3600" b="1" dirty="0" err="1" smtClean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Softener</a:t>
            </a:r>
            <a:endParaRPr lang="en-US" sz="3600" b="1" dirty="0">
              <a:solidFill>
                <a:srgbClr val="65026E"/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30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A7ED25E-DDA5-48F1-A87A-458818263711}"/>
              </a:ext>
            </a:extLst>
          </p:cNvPr>
          <p:cNvSpPr/>
          <p:nvPr/>
        </p:nvSpPr>
        <p:spPr>
          <a:xfrm rot="5400000">
            <a:off x="11011636" y="-10478238"/>
            <a:ext cx="2363899" cy="24387182"/>
          </a:xfrm>
          <a:prstGeom prst="rect">
            <a:avLst/>
          </a:prstGeom>
          <a:solidFill>
            <a:srgbClr val="862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C9388DB-F00F-4793-9309-26DD72A959FE}"/>
              </a:ext>
            </a:extLst>
          </p:cNvPr>
          <p:cNvSpPr txBox="1"/>
          <p:nvPr/>
        </p:nvSpPr>
        <p:spPr>
          <a:xfrm>
            <a:off x="611186" y="1085671"/>
            <a:ext cx="20478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Malgun Gothic" pitchFamily="34" charset="-127"/>
              </a:rPr>
              <a:t>JASMINE DROPS F/01205/2</a:t>
            </a:r>
            <a:endParaRPr lang="en-US" sz="7200" b="1" dirty="0">
              <a:solidFill>
                <a:schemeClr val="bg1">
                  <a:lumMod val="75000"/>
                </a:schemeClr>
              </a:solidFill>
              <a:latin typeface="Malgun Gothic" pitchFamily="34" charset="-127"/>
            </a:endParaRPr>
          </a:p>
        </p:txBody>
      </p:sp>
      <p:pic>
        <p:nvPicPr>
          <p:cNvPr id="27" name="Picture 3" descr="E:\PHUONG ANH\Library\LOGO\Fragance triangle 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5" r="50214"/>
          <a:stretch/>
        </p:blipFill>
        <p:spPr bwMode="auto">
          <a:xfrm>
            <a:off x="18621868" y="3147058"/>
            <a:ext cx="5765309" cy="1013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07027" y="5562600"/>
            <a:ext cx="13848759" cy="117324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6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FLORAL </a:t>
            </a:r>
            <a:r>
              <a:rPr lang="en-US" sz="66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- JASMINE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070387" y="4807086"/>
            <a:ext cx="8038159" cy="619247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pPr algn="ctr"/>
            <a:r>
              <a:rPr lang="en-US" sz="3000" b="1" i="1" dirty="0" smtClean="0">
                <a:latin typeface="Malgun Gothic" pitchFamily="34" charset="-127"/>
              </a:rPr>
              <a:t>Floral - Jasmine - Lily </a:t>
            </a:r>
            <a:r>
              <a:rPr lang="en-US" sz="3000" b="1" i="1" dirty="0">
                <a:latin typeface="Malgun Gothic" pitchFamily="34" charset="-127"/>
              </a:rPr>
              <a:t>of the Valley</a:t>
            </a:r>
            <a:endParaRPr lang="en-US" sz="3000" b="1" i="1" dirty="0">
              <a:latin typeface="Malgun Gothic" pitchFamily="34" charset="-127"/>
              <a:ea typeface="Yu Gothic" pitchFamily="34" charset="-128"/>
              <a:cs typeface="Tahom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008360" y="7838953"/>
            <a:ext cx="8038159" cy="619247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pPr algn="ctr"/>
            <a:r>
              <a:rPr lang="es-ES" sz="3000" b="1" i="1" dirty="0" err="1" smtClean="0">
                <a:latin typeface="Malgun Gothic" pitchFamily="34" charset="-127"/>
              </a:rPr>
              <a:t>Fruity</a:t>
            </a:r>
            <a:r>
              <a:rPr lang="es-ES" sz="3000" b="1" i="1" dirty="0" smtClean="0">
                <a:latin typeface="Malgun Gothic" pitchFamily="34" charset="-127"/>
              </a:rPr>
              <a:t> - Lily - Ylang-Ylang</a:t>
            </a:r>
            <a:endParaRPr lang="en-US" sz="3000" b="1" i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Yu Gothic" pitchFamily="34" charset="-128"/>
              <a:cs typeface="Tahom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412787" y="11115553"/>
            <a:ext cx="8038159" cy="619247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pPr algn="ctr"/>
            <a:r>
              <a:rPr lang="en-US" sz="3000" b="1" i="1" dirty="0" smtClean="0">
                <a:latin typeface="Malgun Gothic" pitchFamily="34" charset="-127"/>
              </a:rPr>
              <a:t>Balsamic - Floral</a:t>
            </a:r>
            <a:endParaRPr lang="en-US" sz="3000" b="1" i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Yu Gothic" pitchFamily="34" charset="-128"/>
              <a:cs typeface="Tahom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7027" y="3266341"/>
            <a:ext cx="22916560" cy="65002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3200" b="1" i="1" dirty="0">
                <a:latin typeface="Malgun Gothic" pitchFamily="34" charset="-127"/>
                <a:ea typeface="Malgun Gothic" pitchFamily="34" charset="-127"/>
              </a:rPr>
              <a:t>A floral fragrance composed by jasmine, white flowers and </a:t>
            </a:r>
            <a:r>
              <a:rPr lang="en-US" sz="3200" b="1" i="1" dirty="0" err="1">
                <a:latin typeface="Malgun Gothic" pitchFamily="34" charset="-127"/>
                <a:ea typeface="Malgun Gothic" pitchFamily="34" charset="-127"/>
              </a:rPr>
              <a:t>pinaceous</a:t>
            </a:r>
            <a:r>
              <a:rPr lang="en-US" sz="3200" b="1" i="1" dirty="0">
                <a:latin typeface="Malgun Gothic" pitchFamily="34" charset="-127"/>
                <a:ea typeface="Malgun Gothic" pitchFamily="34" charset="-127"/>
              </a:rPr>
              <a:t> notes.</a:t>
            </a:r>
            <a:endParaRPr lang="en-US" sz="3200" b="1" i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813587" y="4066450"/>
            <a:ext cx="5555219" cy="77313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TOP NOTES</a:t>
            </a:r>
            <a:endParaRPr lang="en-US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927387" y="10369686"/>
            <a:ext cx="5555219" cy="77313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BASE NOTES</a:t>
            </a:r>
            <a:endParaRPr lang="en-US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146587" y="7093086"/>
            <a:ext cx="6249266" cy="77313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MIDDLE NOTES</a:t>
            </a:r>
            <a:endParaRPr lang="en-US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4494" y="4932609"/>
            <a:ext cx="5753174" cy="711580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s-ES" sz="3600" b="1" dirty="0" smtClean="0">
                <a:latin typeface="Malgun Gothic" pitchFamily="34" charset="-127"/>
                <a:ea typeface="Malgun Gothic" pitchFamily="34" charset="-127"/>
              </a:rPr>
              <a:t>OLFACTORY FAMILY:</a:t>
            </a:r>
            <a:endParaRPr lang="en-US" sz="3600" b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pic>
        <p:nvPicPr>
          <p:cNvPr id="11266" name="Picture 2" descr="Image result for JASMINE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4" y="8789394"/>
            <a:ext cx="6246814" cy="424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88418" y="6832220"/>
            <a:ext cx="5753174" cy="711580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s-ES" sz="3600" b="1" dirty="0" smtClean="0">
                <a:latin typeface="Malgun Gothic" pitchFamily="34" charset="-127"/>
                <a:ea typeface="Malgun Gothic" pitchFamily="34" charset="-127"/>
              </a:rPr>
              <a:t>APPLICATION:</a:t>
            </a:r>
            <a:endParaRPr lang="en-US" sz="3600" b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5413" y="7670420"/>
            <a:ext cx="10124912" cy="711580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s-ES" sz="3600" b="1" dirty="0" smtClean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HOME CARE - </a:t>
            </a:r>
            <a:r>
              <a:rPr lang="es-ES" sz="3600" b="1" dirty="0" err="1" smtClean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Liquid</a:t>
            </a:r>
            <a:r>
              <a:rPr lang="es-ES" sz="3600" b="1" dirty="0" smtClean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es-ES" sz="3600" b="1" dirty="0" err="1" smtClean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Detergent</a:t>
            </a:r>
            <a:endParaRPr lang="en-US" sz="3600" b="1" dirty="0">
              <a:solidFill>
                <a:srgbClr val="65026E"/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8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A7ED25E-DDA5-48F1-A87A-458818263711}"/>
              </a:ext>
            </a:extLst>
          </p:cNvPr>
          <p:cNvSpPr/>
          <p:nvPr/>
        </p:nvSpPr>
        <p:spPr>
          <a:xfrm rot="5400000">
            <a:off x="11011636" y="-10478238"/>
            <a:ext cx="2363899" cy="24387182"/>
          </a:xfrm>
          <a:prstGeom prst="rect">
            <a:avLst/>
          </a:prstGeom>
          <a:solidFill>
            <a:srgbClr val="862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C9388DB-F00F-4793-9309-26DD72A959FE}"/>
              </a:ext>
            </a:extLst>
          </p:cNvPr>
          <p:cNvSpPr txBox="1"/>
          <p:nvPr/>
        </p:nvSpPr>
        <p:spPr>
          <a:xfrm>
            <a:off x="611186" y="1066800"/>
            <a:ext cx="20478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Malgun Gothic" pitchFamily="34" charset="-127"/>
              </a:rPr>
              <a:t>TROPICAL PAPAYA F/01586/I</a:t>
            </a:r>
            <a:endParaRPr lang="en-US" sz="7200" b="1" dirty="0">
              <a:solidFill>
                <a:schemeClr val="bg1">
                  <a:lumMod val="75000"/>
                </a:schemeClr>
              </a:solidFill>
              <a:latin typeface="Malgun Gothic" pitchFamily="34" charset="-127"/>
            </a:endParaRPr>
          </a:p>
        </p:txBody>
      </p:sp>
      <p:pic>
        <p:nvPicPr>
          <p:cNvPr id="27" name="Picture 3" descr="E:\PHUONG ANH\Library\LOGO\Fragance triangle 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5" r="50214"/>
          <a:stretch/>
        </p:blipFill>
        <p:spPr bwMode="auto">
          <a:xfrm>
            <a:off x="18621868" y="3147058"/>
            <a:ext cx="5765309" cy="1013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07027" y="5562600"/>
            <a:ext cx="13848759" cy="117324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6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FRUITY - FLORAL</a:t>
            </a:r>
            <a:endParaRPr lang="en-US" sz="6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70387" y="4807086"/>
            <a:ext cx="8038159" cy="619247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pPr algn="ctr"/>
            <a:r>
              <a:rPr lang="en-US" sz="3000" b="1" i="1" dirty="0" smtClean="0">
                <a:latin typeface="Malgun Gothic" pitchFamily="34" charset="-127"/>
              </a:rPr>
              <a:t>Fruity - Orange - Papaya</a:t>
            </a:r>
            <a:endParaRPr lang="en-US" sz="3000" b="1" i="1" dirty="0">
              <a:latin typeface="Malgun Gothic" pitchFamily="34" charset="-127"/>
              <a:ea typeface="Yu Gothic" pitchFamily="34" charset="-128"/>
              <a:cs typeface="Tahom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008360" y="7838953"/>
            <a:ext cx="8038159" cy="619247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pPr algn="ctr"/>
            <a:r>
              <a:rPr lang="es-ES" sz="3000" b="1" i="1" dirty="0" smtClean="0">
                <a:latin typeface="Malgun Gothic" pitchFamily="34" charset="-127"/>
              </a:rPr>
              <a:t>Floral – </a:t>
            </a:r>
            <a:r>
              <a:rPr lang="es-ES" sz="3000" b="1" i="1" dirty="0" err="1" smtClean="0">
                <a:latin typeface="Malgun Gothic" pitchFamily="34" charset="-127"/>
              </a:rPr>
              <a:t>Jasmine</a:t>
            </a:r>
            <a:r>
              <a:rPr lang="es-ES" sz="3000" b="1" i="1" dirty="0">
                <a:latin typeface="Malgun Gothic" pitchFamily="34" charset="-127"/>
              </a:rPr>
              <a:t> </a:t>
            </a:r>
            <a:r>
              <a:rPr lang="es-ES" sz="3000" b="1" i="1" dirty="0" smtClean="0">
                <a:latin typeface="Malgun Gothic" pitchFamily="34" charset="-127"/>
              </a:rPr>
              <a:t>- Rose</a:t>
            </a:r>
            <a:endParaRPr lang="en-US" sz="3000" b="1" i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Yu Gothic" pitchFamily="34" charset="-128"/>
              <a:cs typeface="Tahom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412787" y="11115553"/>
            <a:ext cx="8038159" cy="619247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pPr algn="ctr"/>
            <a:r>
              <a:rPr lang="en-US" sz="3000" b="1" i="1" dirty="0" err="1" smtClean="0">
                <a:latin typeface="Malgun Gothic" pitchFamily="34" charset="-127"/>
              </a:rPr>
              <a:t>Lactonic</a:t>
            </a:r>
            <a:r>
              <a:rPr lang="en-US" sz="3000" b="1" i="1" dirty="0" smtClean="0">
                <a:latin typeface="Malgun Gothic" pitchFamily="34" charset="-127"/>
              </a:rPr>
              <a:t> – Musky - Woody</a:t>
            </a:r>
            <a:endParaRPr lang="en-US" sz="3000" b="1" i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Yu Gothic" pitchFamily="34" charset="-128"/>
              <a:cs typeface="Tahom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7027" y="3266341"/>
            <a:ext cx="22916560" cy="65002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3200" b="1" i="1" dirty="0">
                <a:latin typeface="Malgun Gothic" pitchFamily="34" charset="-127"/>
                <a:ea typeface="Malgun Gothic" pitchFamily="34" charset="-127"/>
              </a:rPr>
              <a:t>Fruity blend of papaya and tropical delight </a:t>
            </a:r>
            <a:r>
              <a:rPr lang="en-US" sz="3200" b="1" i="1" dirty="0" smtClean="0">
                <a:latin typeface="Malgun Gothic" pitchFamily="34" charset="-127"/>
                <a:ea typeface="Malgun Gothic" pitchFamily="34" charset="-127"/>
              </a:rPr>
              <a:t>note.</a:t>
            </a:r>
            <a:endParaRPr lang="en-US" sz="3200" b="1" i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813587" y="4066450"/>
            <a:ext cx="5555219" cy="77313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TOP NOTES</a:t>
            </a:r>
            <a:endParaRPr lang="en-US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927387" y="10369686"/>
            <a:ext cx="5555219" cy="77313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BASE NOTES</a:t>
            </a:r>
            <a:endParaRPr lang="en-US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146587" y="7093086"/>
            <a:ext cx="6249266" cy="77313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MIDDLE NOTES</a:t>
            </a:r>
            <a:endParaRPr lang="en-US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4494" y="4932609"/>
            <a:ext cx="5753174" cy="711580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s-ES" sz="3600" b="1" dirty="0" smtClean="0">
                <a:latin typeface="Malgun Gothic" pitchFamily="34" charset="-127"/>
                <a:ea typeface="Malgun Gothic" pitchFamily="34" charset="-127"/>
              </a:rPr>
              <a:t>OLFACTORY FAMILY:</a:t>
            </a:r>
            <a:endParaRPr lang="en-US" sz="3600" b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pic>
        <p:nvPicPr>
          <p:cNvPr id="8194" name="Picture 2"/>
          <p:cNvPicPr preferRelativeResize="0">
            <a:picLocks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" y="8762999"/>
            <a:ext cx="5176682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88418" y="6832220"/>
            <a:ext cx="5753174" cy="711580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s-ES" sz="3600" b="1" dirty="0" smtClean="0">
                <a:latin typeface="Malgun Gothic" pitchFamily="34" charset="-127"/>
                <a:ea typeface="Malgun Gothic" pitchFamily="34" charset="-127"/>
              </a:rPr>
              <a:t>APPLICATION:</a:t>
            </a:r>
            <a:endParaRPr lang="en-US" sz="3600" b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5413" y="7670420"/>
            <a:ext cx="10124912" cy="711580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s-ES" sz="3600" b="1" dirty="0" smtClean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HOME CARE </a:t>
            </a:r>
            <a:r>
              <a:rPr lang="es-ES" sz="3600" b="1" dirty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- </a:t>
            </a:r>
            <a:r>
              <a:rPr lang="es-ES" sz="3600" b="1" dirty="0" err="1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Liquid</a:t>
            </a:r>
            <a:r>
              <a:rPr lang="es-ES" sz="3600" b="1" dirty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es-ES" sz="3600" b="1" dirty="0" err="1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soap</a:t>
            </a:r>
            <a:endParaRPr lang="en-US" sz="3600" b="1" dirty="0">
              <a:solidFill>
                <a:srgbClr val="65026E"/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64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CFA3530-D285-4A32-AE9F-B7BBA2B425F3}"/>
              </a:ext>
            </a:extLst>
          </p:cNvPr>
          <p:cNvSpPr/>
          <p:nvPr/>
        </p:nvSpPr>
        <p:spPr>
          <a:xfrm>
            <a:off x="1009650" y="4648200"/>
            <a:ext cx="23377525" cy="255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61EA6B2-0CD2-4B68-8B82-14FF72AEE209}"/>
              </a:ext>
            </a:extLst>
          </p:cNvPr>
          <p:cNvSpPr txBox="1"/>
          <p:nvPr/>
        </p:nvSpPr>
        <p:spPr>
          <a:xfrm>
            <a:off x="1474132" y="5150584"/>
            <a:ext cx="150422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srgbClr val="862A7D"/>
                </a:solidFill>
                <a:latin typeface="Malgun Gothic" pitchFamily="34" charset="-127"/>
                <a:ea typeface="Malgun Gothic" pitchFamily="34" charset="-127"/>
              </a:rPr>
              <a:t>WHAT TO SCENT?</a:t>
            </a:r>
            <a:endParaRPr lang="en-US" sz="10000" b="1" dirty="0">
              <a:solidFill>
                <a:srgbClr val="862A7D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6" name="Picture 4" descr="Image result for idea lamp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2187" y="4842616"/>
            <a:ext cx="2218296" cy="221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13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A7ED25E-DDA5-48F1-A87A-458818263711}"/>
              </a:ext>
            </a:extLst>
          </p:cNvPr>
          <p:cNvSpPr/>
          <p:nvPr/>
        </p:nvSpPr>
        <p:spPr>
          <a:xfrm rot="5400000">
            <a:off x="11011636" y="-10478238"/>
            <a:ext cx="2363899" cy="24387182"/>
          </a:xfrm>
          <a:prstGeom prst="rect">
            <a:avLst/>
          </a:prstGeom>
          <a:solidFill>
            <a:srgbClr val="862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C9388DB-F00F-4793-9309-26DD72A959FE}"/>
              </a:ext>
            </a:extLst>
          </p:cNvPr>
          <p:cNvSpPr txBox="1"/>
          <p:nvPr/>
        </p:nvSpPr>
        <p:spPr>
          <a:xfrm>
            <a:off x="611186" y="1066800"/>
            <a:ext cx="20478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Malgun Gothic" pitchFamily="34" charset="-127"/>
              </a:rPr>
              <a:t>COSMETIC PEACH F/02521/X</a:t>
            </a:r>
            <a:endParaRPr lang="en-US" sz="7200" b="1" dirty="0">
              <a:solidFill>
                <a:schemeClr val="bg1">
                  <a:lumMod val="75000"/>
                </a:schemeClr>
              </a:solidFill>
              <a:latin typeface="Malgun Gothic" pitchFamily="34" charset="-127"/>
            </a:endParaRPr>
          </a:p>
        </p:txBody>
      </p:sp>
      <p:pic>
        <p:nvPicPr>
          <p:cNvPr id="27" name="Picture 3" descr="E:\PHUONG ANH\Library\LOGO\Fragance triangle 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5" r="50214"/>
          <a:stretch/>
        </p:blipFill>
        <p:spPr bwMode="auto">
          <a:xfrm>
            <a:off x="18621868" y="3147058"/>
            <a:ext cx="5765309" cy="1013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07027" y="5562600"/>
            <a:ext cx="13848759" cy="117324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6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FRUITY - EDIBLE/GOURMAND</a:t>
            </a:r>
            <a:endParaRPr lang="en-US" sz="6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70387" y="4807086"/>
            <a:ext cx="8038159" cy="619247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pPr algn="ctr"/>
            <a:r>
              <a:rPr lang="en-US" sz="3000" b="1" i="1" dirty="0" smtClean="0">
                <a:latin typeface="Malgun Gothic" pitchFamily="34" charset="-127"/>
              </a:rPr>
              <a:t>Apricot - Fruity - Peach</a:t>
            </a:r>
            <a:endParaRPr lang="en-US" sz="3000" b="1" i="1" dirty="0">
              <a:latin typeface="Malgun Gothic" pitchFamily="34" charset="-127"/>
              <a:ea typeface="Yu Gothic" pitchFamily="34" charset="-128"/>
              <a:cs typeface="Tahom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008360" y="7838953"/>
            <a:ext cx="8038159" cy="619247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pPr algn="ctr"/>
            <a:r>
              <a:rPr lang="es-ES" sz="3000" b="1" i="1" dirty="0" smtClean="0">
                <a:latin typeface="Malgun Gothic" pitchFamily="34" charset="-127"/>
              </a:rPr>
              <a:t>Green - Herbal - Tropical</a:t>
            </a:r>
            <a:endParaRPr lang="en-US" sz="3000" b="1" i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Yu Gothic" pitchFamily="34" charset="-128"/>
              <a:cs typeface="Tahom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412787" y="11115553"/>
            <a:ext cx="8038159" cy="619247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pPr algn="ctr"/>
            <a:r>
              <a:rPr lang="en-US" sz="3000" b="1" i="1" dirty="0" smtClean="0">
                <a:latin typeface="Malgun Gothic" pitchFamily="34" charset="-127"/>
              </a:rPr>
              <a:t>Creamy - </a:t>
            </a:r>
            <a:r>
              <a:rPr lang="en-US" sz="3000" b="1" i="1" dirty="0" err="1" smtClean="0">
                <a:latin typeface="Malgun Gothic" pitchFamily="34" charset="-127"/>
              </a:rPr>
              <a:t>Lactonic</a:t>
            </a:r>
            <a:r>
              <a:rPr lang="en-US" sz="3000" b="1" i="1" dirty="0">
                <a:latin typeface="Malgun Gothic" pitchFamily="34" charset="-127"/>
              </a:rPr>
              <a:t> </a:t>
            </a:r>
            <a:r>
              <a:rPr lang="en-US" sz="3000" b="1" i="1" dirty="0" smtClean="0">
                <a:latin typeface="Malgun Gothic" pitchFamily="34" charset="-127"/>
              </a:rPr>
              <a:t>- Sweet</a:t>
            </a:r>
            <a:endParaRPr lang="en-US" sz="3000" b="1" i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Yu Gothic" pitchFamily="34" charset="-128"/>
              <a:cs typeface="Tahom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7027" y="3266341"/>
            <a:ext cx="22916560" cy="1142467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3200" b="1" i="1" dirty="0">
                <a:latin typeface="Malgun Gothic" pitchFamily="34" charset="-127"/>
                <a:ea typeface="Malgun Gothic" pitchFamily="34" charset="-127"/>
              </a:rPr>
              <a:t>A fruity peach creation that recreates the scent of natural peaches. It opens with a juicy apricot note followed by an </a:t>
            </a:r>
            <a:r>
              <a:rPr lang="en-US" sz="3200" b="1" i="1" dirty="0" err="1">
                <a:latin typeface="Malgun Gothic" pitchFamily="34" charset="-127"/>
                <a:ea typeface="Malgun Gothic" pitchFamily="34" charset="-127"/>
              </a:rPr>
              <a:t>osmanthus</a:t>
            </a:r>
            <a:r>
              <a:rPr lang="en-US" sz="3200" b="1" i="1" dirty="0">
                <a:latin typeface="Malgun Gothic" pitchFamily="34" charset="-127"/>
                <a:ea typeface="Malgun Gothic" pitchFamily="34" charset="-127"/>
              </a:rPr>
              <a:t> jam heart that is ended by a soft and textured </a:t>
            </a:r>
            <a:r>
              <a:rPr lang="en-US" sz="3200" b="1" i="1" dirty="0" err="1">
                <a:latin typeface="Malgun Gothic" pitchFamily="34" charset="-127"/>
                <a:ea typeface="Malgun Gothic" pitchFamily="34" charset="-127"/>
              </a:rPr>
              <a:t>lactonic</a:t>
            </a:r>
            <a:r>
              <a:rPr lang="en-US" sz="3200" b="1" i="1" dirty="0">
                <a:latin typeface="Malgun Gothic" pitchFamily="34" charset="-127"/>
                <a:ea typeface="Malgun Gothic" pitchFamily="34" charset="-127"/>
              </a:rPr>
              <a:t> base.. </a:t>
            </a:r>
            <a:endParaRPr lang="en-US" sz="3200" b="1" i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813587" y="4066450"/>
            <a:ext cx="5555219" cy="77313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TOP NOTES</a:t>
            </a:r>
            <a:endParaRPr lang="en-US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927387" y="10369686"/>
            <a:ext cx="5555219" cy="77313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BASE NOTES</a:t>
            </a:r>
            <a:endParaRPr lang="en-US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146587" y="7093086"/>
            <a:ext cx="6249266" cy="77313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MIDDLE NOTES</a:t>
            </a:r>
            <a:endParaRPr lang="en-US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4494" y="4932609"/>
            <a:ext cx="5753174" cy="711580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s-ES" sz="3600" b="1" dirty="0" smtClean="0">
                <a:latin typeface="Malgun Gothic" pitchFamily="34" charset="-127"/>
                <a:ea typeface="Malgun Gothic" pitchFamily="34" charset="-127"/>
              </a:rPr>
              <a:t>OLFACTORY FAMILY:</a:t>
            </a:r>
            <a:endParaRPr lang="en-US" sz="3600" b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pic>
        <p:nvPicPr>
          <p:cNvPr id="9218" name="Picture 2"/>
          <p:cNvPicPr preferRelativeResize="0">
            <a:picLocks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4444" y1="11111" x2="24444" y2="11111"/>
                        <a14:foregroundMark x1="15556" y1="18222" x2="15556" y2="1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27" y="8915400"/>
            <a:ext cx="4052845" cy="405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88418" y="6832220"/>
            <a:ext cx="5753174" cy="711580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s-ES" sz="3600" b="1" dirty="0" smtClean="0">
                <a:latin typeface="Malgun Gothic" pitchFamily="34" charset="-127"/>
                <a:ea typeface="Malgun Gothic" pitchFamily="34" charset="-127"/>
              </a:rPr>
              <a:t>APPLICATION:</a:t>
            </a:r>
            <a:endParaRPr lang="en-US" sz="3600" b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5413" y="7670420"/>
            <a:ext cx="10124912" cy="711580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s-ES" sz="3600" b="1" dirty="0" smtClean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HOME CARE </a:t>
            </a:r>
            <a:r>
              <a:rPr lang="es-ES" sz="3600" b="1" dirty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- </a:t>
            </a:r>
            <a:r>
              <a:rPr lang="es-ES" sz="3600" b="1" dirty="0" err="1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Liquid</a:t>
            </a:r>
            <a:r>
              <a:rPr lang="es-ES" sz="3600" b="1" dirty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es-ES" sz="3600" b="1" dirty="0" err="1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soap</a:t>
            </a:r>
            <a:endParaRPr lang="en-US" sz="3600" b="1" dirty="0">
              <a:solidFill>
                <a:srgbClr val="65026E"/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30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A7ED25E-DDA5-48F1-A87A-458818263711}"/>
              </a:ext>
            </a:extLst>
          </p:cNvPr>
          <p:cNvSpPr/>
          <p:nvPr/>
        </p:nvSpPr>
        <p:spPr>
          <a:xfrm rot="5400000">
            <a:off x="11011636" y="-10478238"/>
            <a:ext cx="2363899" cy="24387182"/>
          </a:xfrm>
          <a:prstGeom prst="rect">
            <a:avLst/>
          </a:prstGeom>
          <a:solidFill>
            <a:srgbClr val="862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C9388DB-F00F-4793-9309-26DD72A959FE}"/>
              </a:ext>
            </a:extLst>
          </p:cNvPr>
          <p:cNvSpPr txBox="1"/>
          <p:nvPr/>
        </p:nvSpPr>
        <p:spPr>
          <a:xfrm>
            <a:off x="611186" y="1066800"/>
            <a:ext cx="20478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Malgun Gothic" pitchFamily="34" charset="-127"/>
              </a:rPr>
              <a:t>GRAPE F/01687</a:t>
            </a:r>
            <a:endParaRPr lang="en-US" sz="7200" b="1" dirty="0">
              <a:solidFill>
                <a:schemeClr val="bg1">
                  <a:lumMod val="75000"/>
                </a:schemeClr>
              </a:solidFill>
              <a:latin typeface="Malgun Gothic" pitchFamily="34" charset="-127"/>
            </a:endParaRPr>
          </a:p>
        </p:txBody>
      </p:sp>
      <p:pic>
        <p:nvPicPr>
          <p:cNvPr id="27" name="Picture 3" descr="E:\PHUONG ANH\Library\LOGO\Fragance triangle 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5" r="50214"/>
          <a:stretch/>
        </p:blipFill>
        <p:spPr bwMode="auto">
          <a:xfrm>
            <a:off x="18621868" y="3147058"/>
            <a:ext cx="5765309" cy="1013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07027" y="5562600"/>
            <a:ext cx="13848759" cy="117324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6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FRUITY - SWEET</a:t>
            </a:r>
            <a:endParaRPr lang="en-US" sz="6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70387" y="4807086"/>
            <a:ext cx="8038159" cy="619247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pPr algn="ctr"/>
            <a:r>
              <a:rPr lang="en-US" sz="3000" b="1" i="1" dirty="0" smtClean="0">
                <a:latin typeface="Malgun Gothic" pitchFamily="34" charset="-127"/>
              </a:rPr>
              <a:t>Fresh - Fruity - </a:t>
            </a:r>
            <a:r>
              <a:rPr lang="en-US" sz="3000" b="1" i="1" dirty="0" err="1" smtClean="0">
                <a:latin typeface="Malgun Gothic" pitchFamily="34" charset="-127"/>
              </a:rPr>
              <a:t>Neroli</a:t>
            </a:r>
            <a:endParaRPr lang="en-US" sz="3000" b="1" i="1" dirty="0">
              <a:latin typeface="Malgun Gothic" pitchFamily="34" charset="-127"/>
              <a:ea typeface="Yu Gothic" pitchFamily="34" charset="-128"/>
              <a:cs typeface="Tahom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008360" y="7838953"/>
            <a:ext cx="8038159" cy="619247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pPr algn="ctr"/>
            <a:r>
              <a:rPr lang="es-ES" sz="3000" b="1" i="1" dirty="0" err="1" smtClean="0">
                <a:latin typeface="Malgun Gothic" pitchFamily="34" charset="-127"/>
              </a:rPr>
              <a:t>Cassis</a:t>
            </a:r>
            <a:r>
              <a:rPr lang="es-ES" sz="3000" b="1" i="1" dirty="0" smtClean="0">
                <a:latin typeface="Malgun Gothic" pitchFamily="34" charset="-127"/>
              </a:rPr>
              <a:t> - </a:t>
            </a:r>
            <a:r>
              <a:rPr lang="es-ES" sz="3000" b="1" i="1" dirty="0" err="1" smtClean="0">
                <a:latin typeface="Malgun Gothic" pitchFamily="34" charset="-127"/>
              </a:rPr>
              <a:t>Fruity</a:t>
            </a:r>
            <a:r>
              <a:rPr lang="es-ES" sz="3000" b="1" i="1" dirty="0" smtClean="0">
                <a:latin typeface="Malgun Gothic" pitchFamily="34" charset="-127"/>
              </a:rPr>
              <a:t> - Grape</a:t>
            </a:r>
            <a:endParaRPr lang="en-US" sz="3000" b="1" i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Yu Gothic" pitchFamily="34" charset="-128"/>
              <a:cs typeface="Tahom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412787" y="11115553"/>
            <a:ext cx="8038159" cy="619247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pPr algn="ctr"/>
            <a:r>
              <a:rPr lang="en-US" sz="3000" b="1" i="1" dirty="0" smtClean="0">
                <a:latin typeface="Malgun Gothic" pitchFamily="34" charset="-127"/>
              </a:rPr>
              <a:t>Floral - Fruity - Orange </a:t>
            </a:r>
            <a:r>
              <a:rPr lang="en-US" sz="3000" b="1" i="1" dirty="0">
                <a:latin typeface="Malgun Gothic" pitchFamily="34" charset="-127"/>
              </a:rPr>
              <a:t>blossom</a:t>
            </a:r>
            <a:endParaRPr lang="en-US" sz="3000" b="1" i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Yu Gothic" pitchFamily="34" charset="-128"/>
              <a:cs typeface="Tahom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7027" y="3266341"/>
            <a:ext cx="22916560" cy="65002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3200" b="1" i="1" dirty="0">
                <a:latin typeface="Malgun Gothic" pitchFamily="34" charset="-127"/>
                <a:ea typeface="Malgun Gothic" pitchFamily="34" charset="-127"/>
              </a:rPr>
              <a:t>A fruity fragrance reproducing the juiciness of a fresh and sweet grape note</a:t>
            </a:r>
            <a:r>
              <a:rPr lang="en-US" sz="3200" b="1" i="1" dirty="0" smtClean="0">
                <a:latin typeface="Malgun Gothic" pitchFamily="34" charset="-127"/>
                <a:ea typeface="Malgun Gothic" pitchFamily="34" charset="-127"/>
              </a:rPr>
              <a:t>.</a:t>
            </a:r>
            <a:endParaRPr lang="en-US" sz="3200" b="1" i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813587" y="4066450"/>
            <a:ext cx="5555219" cy="77313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TOP NOTES</a:t>
            </a:r>
            <a:endParaRPr lang="en-US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927387" y="10369686"/>
            <a:ext cx="5555219" cy="77313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BASE NOTES</a:t>
            </a:r>
            <a:endParaRPr lang="en-US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146587" y="7093086"/>
            <a:ext cx="6249266" cy="77313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MIDDLE NOTES</a:t>
            </a:r>
            <a:endParaRPr lang="en-US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4494" y="4932609"/>
            <a:ext cx="5753174" cy="711580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s-ES" sz="3600" b="1" dirty="0" smtClean="0">
                <a:latin typeface="Malgun Gothic" pitchFamily="34" charset="-127"/>
                <a:ea typeface="Malgun Gothic" pitchFamily="34" charset="-127"/>
              </a:rPr>
              <a:t>OLFACTORY FAMILY:</a:t>
            </a:r>
            <a:endParaRPr lang="en-US" sz="3600" b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8418" y="6832220"/>
            <a:ext cx="5753174" cy="711580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s-ES" sz="3600" b="1" dirty="0" smtClean="0">
                <a:latin typeface="Malgun Gothic" pitchFamily="34" charset="-127"/>
                <a:ea typeface="Malgun Gothic" pitchFamily="34" charset="-127"/>
              </a:rPr>
              <a:t>APPLICATION:</a:t>
            </a:r>
            <a:endParaRPr lang="en-US" sz="3600" b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5413" y="7670420"/>
            <a:ext cx="10124912" cy="711580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s-ES" sz="3600" b="1" dirty="0" smtClean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HOME CARE </a:t>
            </a:r>
            <a:r>
              <a:rPr lang="es-ES" sz="3600" b="1" dirty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- </a:t>
            </a:r>
            <a:r>
              <a:rPr lang="es-ES" sz="3600" b="1" dirty="0" err="1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Liquid</a:t>
            </a:r>
            <a:r>
              <a:rPr lang="es-ES" sz="3600" b="1" dirty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es-ES" sz="3600" b="1" dirty="0" err="1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soap</a:t>
            </a:r>
            <a:endParaRPr lang="en-US" sz="3600" b="1" dirty="0">
              <a:solidFill>
                <a:srgbClr val="65026E"/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6" y="8896259"/>
            <a:ext cx="7011739" cy="438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6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A7ED25E-DDA5-48F1-A87A-458818263711}"/>
              </a:ext>
            </a:extLst>
          </p:cNvPr>
          <p:cNvSpPr/>
          <p:nvPr/>
        </p:nvSpPr>
        <p:spPr>
          <a:xfrm rot="5400000">
            <a:off x="11011636" y="-10478238"/>
            <a:ext cx="2363899" cy="24387182"/>
          </a:xfrm>
          <a:prstGeom prst="rect">
            <a:avLst/>
          </a:prstGeom>
          <a:solidFill>
            <a:srgbClr val="862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C9388DB-F00F-4793-9309-26DD72A959FE}"/>
              </a:ext>
            </a:extLst>
          </p:cNvPr>
          <p:cNvSpPr txBox="1"/>
          <p:nvPr/>
        </p:nvSpPr>
        <p:spPr>
          <a:xfrm>
            <a:off x="611186" y="1066800"/>
            <a:ext cx="20478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Malgun Gothic" pitchFamily="34" charset="-127"/>
              </a:rPr>
              <a:t>GRAPE FOR SOAP F/01008</a:t>
            </a:r>
            <a:endParaRPr lang="en-US" sz="7200" b="1" dirty="0">
              <a:solidFill>
                <a:schemeClr val="bg1">
                  <a:lumMod val="75000"/>
                </a:schemeClr>
              </a:solidFill>
              <a:latin typeface="Malgun Gothic" pitchFamily="34" charset="-127"/>
            </a:endParaRPr>
          </a:p>
        </p:txBody>
      </p:sp>
      <p:pic>
        <p:nvPicPr>
          <p:cNvPr id="27" name="Picture 3" descr="E:\PHUONG ANH\Library\LOGO\Fragance triangle 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5" r="50214"/>
          <a:stretch/>
        </p:blipFill>
        <p:spPr bwMode="auto">
          <a:xfrm>
            <a:off x="18621868" y="3147058"/>
            <a:ext cx="5765309" cy="1013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07027" y="5562600"/>
            <a:ext cx="13848759" cy="117324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66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FRUITY - FRUITY</a:t>
            </a:r>
            <a:endParaRPr lang="en-US" sz="6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70387" y="4807086"/>
            <a:ext cx="8038159" cy="619247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pPr algn="ctr"/>
            <a:r>
              <a:rPr lang="en-US" sz="3000" b="1" i="1" dirty="0" smtClean="0">
                <a:latin typeface="Malgun Gothic" pitchFamily="34" charset="-127"/>
              </a:rPr>
              <a:t>Fruity - Green - Tropical</a:t>
            </a:r>
            <a:endParaRPr lang="en-US" sz="3000" b="1" i="1" dirty="0">
              <a:latin typeface="Malgun Gothic" pitchFamily="34" charset="-127"/>
              <a:ea typeface="Yu Gothic" pitchFamily="34" charset="-128"/>
              <a:cs typeface="Tahoma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008360" y="7838953"/>
            <a:ext cx="8038159" cy="619247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pPr algn="ctr"/>
            <a:r>
              <a:rPr lang="es-ES" sz="3000" b="1" i="1" dirty="0" smtClean="0">
                <a:latin typeface="Malgun Gothic" pitchFamily="34" charset="-127"/>
              </a:rPr>
              <a:t>Floral - </a:t>
            </a:r>
            <a:r>
              <a:rPr lang="es-ES" sz="3000" b="1" i="1" dirty="0" err="1" smtClean="0">
                <a:latin typeface="Malgun Gothic" pitchFamily="34" charset="-127"/>
              </a:rPr>
              <a:t>Fresh</a:t>
            </a:r>
            <a:r>
              <a:rPr lang="es-ES" sz="3000" b="1" i="1" dirty="0" smtClean="0">
                <a:latin typeface="Malgun Gothic" pitchFamily="34" charset="-127"/>
              </a:rPr>
              <a:t> - Grape</a:t>
            </a:r>
            <a:endParaRPr lang="en-US" sz="3000" b="1" i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Yu Gothic" pitchFamily="34" charset="-128"/>
              <a:cs typeface="Tahom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412787" y="11115553"/>
            <a:ext cx="8038159" cy="619247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pPr algn="ctr"/>
            <a:r>
              <a:rPr lang="en-US" sz="3000" b="1" i="1" dirty="0">
                <a:latin typeface="Malgun Gothic" pitchFamily="34" charset="-127"/>
              </a:rPr>
              <a:t>Orange </a:t>
            </a:r>
            <a:r>
              <a:rPr lang="en-US" sz="3000" b="1" i="1" dirty="0" smtClean="0">
                <a:latin typeface="Malgun Gothic" pitchFamily="34" charset="-127"/>
              </a:rPr>
              <a:t>blossom - Sweet</a:t>
            </a:r>
            <a:endParaRPr lang="en-US" sz="3000" b="1" i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Yu Gothic" pitchFamily="34" charset="-128"/>
              <a:cs typeface="Tahom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7027" y="3266341"/>
            <a:ext cx="22916560" cy="1142467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3200" b="1" i="1" dirty="0">
                <a:latin typeface="Malgun Gothic" pitchFamily="34" charset="-127"/>
                <a:ea typeface="Malgun Gothic" pitchFamily="34" charset="-127"/>
              </a:rPr>
              <a:t>Functional fragrance for application in soap, shampoo or shower gel that combines fruity elements to give as result a fresh tropical grape.</a:t>
            </a:r>
            <a:endParaRPr lang="en-US" sz="3200" b="1" i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813587" y="4066450"/>
            <a:ext cx="5555219" cy="77313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TOP NOTES</a:t>
            </a:r>
            <a:endParaRPr lang="en-US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927387" y="10369686"/>
            <a:ext cx="5555219" cy="77313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BASE NOTES</a:t>
            </a:r>
            <a:endParaRPr lang="en-US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146587" y="7093086"/>
            <a:ext cx="6249266" cy="773135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n-US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  <a:cs typeface="Tahoma" pitchFamily="34" charset="0"/>
              </a:rPr>
              <a:t>MIDDLE NOTES</a:t>
            </a:r>
            <a:endParaRPr lang="en-US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4494" y="4932609"/>
            <a:ext cx="5753174" cy="711580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s-ES" sz="3600" b="1" dirty="0" smtClean="0">
                <a:latin typeface="Malgun Gothic" pitchFamily="34" charset="-127"/>
                <a:ea typeface="Malgun Gothic" pitchFamily="34" charset="-127"/>
              </a:rPr>
              <a:t>OLFACTORY FAMILY:</a:t>
            </a:r>
            <a:endParaRPr lang="en-US" sz="3600" b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17" y="8763000"/>
            <a:ext cx="3984270" cy="4325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88418" y="6832220"/>
            <a:ext cx="5753174" cy="711580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s-ES" sz="3600" b="1" dirty="0" smtClean="0">
                <a:latin typeface="Malgun Gothic" pitchFamily="34" charset="-127"/>
                <a:ea typeface="Malgun Gothic" pitchFamily="34" charset="-127"/>
              </a:rPr>
              <a:t>APPLICATION:</a:t>
            </a:r>
            <a:endParaRPr lang="en-US" sz="3600" b="1" dirty="0">
              <a:solidFill>
                <a:schemeClr val="accent4">
                  <a:lumMod val="65000"/>
                  <a:lumOff val="35000"/>
                </a:schemeClr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5413" y="7670420"/>
            <a:ext cx="10124912" cy="711580"/>
          </a:xfrm>
          <a:prstGeom prst="rect">
            <a:avLst/>
          </a:prstGeom>
          <a:noFill/>
        </p:spPr>
        <p:txBody>
          <a:bodyPr wrap="square" lIns="156059" tIns="78029" rIns="156059" bIns="78029" rtlCol="0">
            <a:spAutoFit/>
          </a:bodyPr>
          <a:lstStyle/>
          <a:p>
            <a:r>
              <a:rPr lang="es-ES" sz="3600" b="1" dirty="0" smtClean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HOME CARE </a:t>
            </a:r>
            <a:r>
              <a:rPr lang="es-ES" sz="3600" b="1" dirty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- </a:t>
            </a:r>
            <a:r>
              <a:rPr lang="es-ES" sz="3600" b="1" dirty="0" err="1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Liquid</a:t>
            </a:r>
            <a:r>
              <a:rPr lang="es-ES" sz="3600" b="1" dirty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es-ES" sz="3600" b="1" dirty="0" err="1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</a:rPr>
              <a:t>soap</a:t>
            </a:r>
            <a:endParaRPr lang="en-US" sz="3600" b="1" dirty="0">
              <a:solidFill>
                <a:srgbClr val="65026E"/>
              </a:solidFill>
              <a:latin typeface="Malgun Gothic" pitchFamily="34" charset="-127"/>
              <a:ea typeface="Malgun Gothic" pitchFamily="34" charset="-127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79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CFA3530-D285-4A32-AE9F-B7BBA2B425F3}"/>
              </a:ext>
            </a:extLst>
          </p:cNvPr>
          <p:cNvSpPr/>
          <p:nvPr/>
        </p:nvSpPr>
        <p:spPr>
          <a:xfrm>
            <a:off x="1009650" y="4648200"/>
            <a:ext cx="23377525" cy="255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61EA6B2-0CD2-4B68-8B82-14FF72AEE209}"/>
              </a:ext>
            </a:extLst>
          </p:cNvPr>
          <p:cNvSpPr txBox="1"/>
          <p:nvPr/>
        </p:nvSpPr>
        <p:spPr>
          <a:xfrm>
            <a:off x="1474132" y="5150584"/>
            <a:ext cx="150422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srgbClr val="862A7D"/>
                </a:solidFill>
                <a:latin typeface="Malgun Gothic" pitchFamily="34" charset="-127"/>
                <a:ea typeface="Malgun Gothic" pitchFamily="34" charset="-127"/>
              </a:rPr>
              <a:t>TIME TO COLLABORATE</a:t>
            </a:r>
            <a:endParaRPr lang="en-US" sz="10000" b="1" dirty="0">
              <a:solidFill>
                <a:srgbClr val="862A7D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6" name="Picture 2" descr="Image result for stickman business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83"/>
          <a:stretch/>
        </p:blipFill>
        <p:spPr bwMode="auto">
          <a:xfrm>
            <a:off x="19548474" y="5077428"/>
            <a:ext cx="1880289" cy="177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65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D36EABA-EF89-457B-BBDF-B1F05D98D80A}"/>
              </a:ext>
            </a:extLst>
          </p:cNvPr>
          <p:cNvSpPr/>
          <p:nvPr/>
        </p:nvSpPr>
        <p:spPr>
          <a:xfrm>
            <a:off x="855784" y="0"/>
            <a:ext cx="9432803" cy="13716000"/>
          </a:xfrm>
          <a:prstGeom prst="rect">
            <a:avLst/>
          </a:prstGeom>
          <a:solidFill>
            <a:srgbClr val="862A7D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DE992087-344A-44DC-8DFE-ED9FFA7A1747}"/>
              </a:ext>
            </a:extLst>
          </p:cNvPr>
          <p:cNvSpPr/>
          <p:nvPr/>
        </p:nvSpPr>
        <p:spPr>
          <a:xfrm>
            <a:off x="0" y="0"/>
            <a:ext cx="9739226" cy="13716000"/>
          </a:xfrm>
          <a:prstGeom prst="rect">
            <a:avLst/>
          </a:prstGeom>
          <a:solidFill>
            <a:srgbClr val="862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071455" y="6861750"/>
            <a:ext cx="1163773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2988" indent="-571500" algn="just">
              <a:buClr>
                <a:srgbClr val="48014F"/>
              </a:buClr>
              <a:buSzPct val="80000"/>
              <a:buFont typeface="Wingdings" pitchFamily="2" charset="2"/>
              <a:buChar char="Ø"/>
            </a:pPr>
            <a:r>
              <a:rPr lang="en-US" sz="4400" b="1" dirty="0">
                <a:latin typeface="Malgun Gothic" pitchFamily="34" charset="-127"/>
                <a:ea typeface="Malgun Gothic" pitchFamily="34" charset="-127"/>
              </a:rPr>
              <a:t>FOCUS: </a:t>
            </a:r>
            <a:r>
              <a:rPr lang="en-US" sz="3600" dirty="0">
                <a:latin typeface="Malgun Gothic" pitchFamily="34" charset="-127"/>
                <a:ea typeface="Malgun Gothic" pitchFamily="34" charset="-127"/>
              </a:rPr>
              <a:t>Our Business Team helps for looking for the </a:t>
            </a:r>
            <a:r>
              <a:rPr lang="en-US" sz="3600" b="1" dirty="0">
                <a:latin typeface="Malgun Gothic" pitchFamily="34" charset="-127"/>
                <a:ea typeface="Malgun Gothic" pitchFamily="34" charset="-127"/>
              </a:rPr>
              <a:t>trends of every market </a:t>
            </a:r>
            <a:r>
              <a:rPr lang="en-US" sz="3600" dirty="0">
                <a:latin typeface="Malgun Gothic" pitchFamily="34" charset="-127"/>
                <a:ea typeface="Malgun Gothic" pitchFamily="34" charset="-127"/>
              </a:rPr>
              <a:t>to assure the best results to our customers</a:t>
            </a:r>
          </a:p>
          <a:p>
            <a:pPr marL="471488" algn="just">
              <a:buClr>
                <a:srgbClr val="48014F"/>
              </a:buClr>
              <a:buSzPct val="80000"/>
            </a:pPr>
            <a:endParaRPr lang="en-US" sz="4000" b="1" dirty="0">
              <a:latin typeface="Malgun Gothic" pitchFamily="34" charset="-127"/>
              <a:ea typeface="Malgun Gothic" pitchFamily="34" charset="-127"/>
            </a:endParaRPr>
          </a:p>
          <a:p>
            <a:pPr marL="1042988" indent="-571500" algn="just">
              <a:buClr>
                <a:srgbClr val="48014F"/>
              </a:buClr>
              <a:buSzPct val="80000"/>
              <a:buFont typeface="Wingdings" pitchFamily="2" charset="2"/>
              <a:buChar char="Ø"/>
            </a:pPr>
            <a:r>
              <a:rPr lang="en-US" sz="4400" b="1" dirty="0">
                <a:latin typeface="Malgun Gothic" pitchFamily="34" charset="-127"/>
                <a:ea typeface="Malgun Gothic" pitchFamily="34" charset="-127"/>
              </a:rPr>
              <a:t>REACH: </a:t>
            </a:r>
            <a:r>
              <a:rPr lang="en-US" sz="3600" dirty="0">
                <a:latin typeface="Malgun Gothic" pitchFamily="34" charset="-127"/>
                <a:ea typeface="Malgun Gothic" pitchFamily="34" charset="-127"/>
              </a:rPr>
              <a:t>We can provide more than </a:t>
            </a:r>
            <a:r>
              <a:rPr lang="en-US" sz="3600" b="1" dirty="0" smtClean="0">
                <a:latin typeface="Malgun Gothic" pitchFamily="34" charset="-127"/>
                <a:ea typeface="Malgun Gothic" pitchFamily="34" charset="-127"/>
              </a:rPr>
              <a:t>10.000 </a:t>
            </a:r>
            <a:r>
              <a:rPr lang="en-US" sz="3600" b="1" dirty="0">
                <a:latin typeface="Malgun Gothic" pitchFamily="34" charset="-127"/>
                <a:ea typeface="Malgun Gothic" pitchFamily="34" charset="-127"/>
              </a:rPr>
              <a:t>different high quality scents</a:t>
            </a:r>
            <a:r>
              <a:rPr lang="en-US" sz="3600" dirty="0">
                <a:latin typeface="Malgun Gothic" pitchFamily="34" charset="-127"/>
                <a:ea typeface="Malgun Gothic" pitchFamily="34" charset="-127"/>
              </a:rPr>
              <a:t> thanks to our internationally recognized team of perfumers</a:t>
            </a:r>
            <a:r>
              <a:rPr lang="en-US" sz="4000" dirty="0">
                <a:latin typeface="Malgun Gothic" pitchFamily="34" charset="-127"/>
                <a:ea typeface="Malgun Gothic" pitchFamily="34" charset="-127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E962488-7065-4519-9C2E-2D156A4CDCA5}"/>
              </a:ext>
            </a:extLst>
          </p:cNvPr>
          <p:cNvSpPr/>
          <p:nvPr/>
        </p:nvSpPr>
        <p:spPr>
          <a:xfrm rot="5400000">
            <a:off x="14215970" y="-2549615"/>
            <a:ext cx="4876802" cy="9976031"/>
          </a:xfrm>
          <a:prstGeom prst="rect">
            <a:avLst/>
          </a:prstGeom>
          <a:solidFill>
            <a:srgbClr val="862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C8CFC8C-92D5-46DB-A114-9AD8F4E6E633}"/>
              </a:ext>
            </a:extLst>
          </p:cNvPr>
          <p:cNvSpPr txBox="1"/>
          <p:nvPr/>
        </p:nvSpPr>
        <p:spPr>
          <a:xfrm>
            <a:off x="12159837" y="524324"/>
            <a:ext cx="94411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chemeClr val="bg1"/>
                </a:solidFill>
                <a:latin typeface="Malgun Gothic" pitchFamily="34" charset="-127"/>
              </a:rPr>
              <a:t>Time to</a:t>
            </a:r>
          </a:p>
          <a:p>
            <a:r>
              <a:rPr lang="en-US" sz="8800" b="1" dirty="0" smtClean="0">
                <a:solidFill>
                  <a:schemeClr val="bg1"/>
                </a:solidFill>
                <a:latin typeface="Malgun Gothic" pitchFamily="34" charset="-127"/>
              </a:rPr>
              <a:t>Collaborate</a:t>
            </a:r>
            <a:endParaRPr lang="en-US" sz="8800" b="1" dirty="0">
              <a:solidFill>
                <a:schemeClr val="bg1"/>
              </a:solidFill>
              <a:latin typeface="Malgun Gothic" pitchFamily="34" charset="-127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892D550B-D4B8-4141-AA30-A78D47C4E55F}"/>
              </a:ext>
            </a:extLst>
          </p:cNvPr>
          <p:cNvCxnSpPr>
            <a:cxnSpLocks/>
          </p:cNvCxnSpPr>
          <p:nvPr/>
        </p:nvCxnSpPr>
        <p:spPr>
          <a:xfrm>
            <a:off x="12353107" y="3506317"/>
            <a:ext cx="8631467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files.chemarome.com/preview/YS6Y0HBxazC-OEDB9NJ9IOiClFDhr0BRNL9zNAaGQ2yildL6rVgwPzwq1rqsjE9m7RH5Js6geA1Ssa8sTf1_L1NlSmh0egFbdyHzE6LvoMAI4av1wcwKsmUDuTGzHRr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8" b="6602"/>
          <a:stretch/>
        </p:blipFill>
        <p:spPr bwMode="auto">
          <a:xfrm>
            <a:off x="1027984" y="9097266"/>
            <a:ext cx="8139288" cy="461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torage.jumpshare.com/preview/rza8lsmkY7IpfBSBH_dzqirz5wBMBW9hiU1y_cwH2dDBljV9-UQDvi-46dpR_oHR83EWnYq-Audr03AJv0M90lNlSmh0egFbdyHzE6LvoMAI4av1wcwKsmUDuTGzHRr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6"/>
          <a:stretch/>
        </p:blipFill>
        <p:spPr bwMode="auto">
          <a:xfrm>
            <a:off x="1026397" y="-1"/>
            <a:ext cx="8120233" cy="463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ttps://storage.jumpshare.com/preview/4xt7mKN1YoHUmxEnOZCB_NtZ1-LMT1lEc2r5hg5zjVoi4ytH0g9H-Fo8V6GMLabSv0dg3uVfYUTjKd73-LOpcVNlSmh0egFbdyHzE6LvoMAI4av1wcwKsmUDuTGzHRr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8"/>
          <a:stretch/>
        </p:blipFill>
        <p:spPr bwMode="auto">
          <a:xfrm>
            <a:off x="1007342" y="4618732"/>
            <a:ext cx="8139288" cy="447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421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09E656E-5215-4B4D-BC1D-2FA29A3250AC}"/>
              </a:ext>
            </a:extLst>
          </p:cNvPr>
          <p:cNvSpPr txBox="1"/>
          <p:nvPr/>
        </p:nvSpPr>
        <p:spPr>
          <a:xfrm>
            <a:off x="6998678" y="7080738"/>
            <a:ext cx="10433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HelveticaNeueLT Std" panose="020B0604020202020204" pitchFamily="34" charset="0"/>
              </a:rPr>
              <a:t>T H A N K    Y O U</a:t>
            </a:r>
          </a:p>
        </p:txBody>
      </p:sp>
    </p:spTree>
    <p:extLst>
      <p:ext uri="{BB962C8B-B14F-4D97-AF65-F5344CB8AC3E}">
        <p14:creationId xmlns:p14="http://schemas.microsoft.com/office/powerpoint/2010/main" val="528376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Image result for no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AutoShape 6" descr="Image result for nos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D36EABA-EF89-457B-BBDF-B1F05D98D80A}"/>
              </a:ext>
            </a:extLst>
          </p:cNvPr>
          <p:cNvSpPr/>
          <p:nvPr/>
        </p:nvSpPr>
        <p:spPr>
          <a:xfrm>
            <a:off x="855784" y="0"/>
            <a:ext cx="11337803" cy="13716000"/>
          </a:xfrm>
          <a:prstGeom prst="rect">
            <a:avLst/>
          </a:prstGeom>
          <a:solidFill>
            <a:srgbClr val="862A7D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DE992087-344A-44DC-8DFE-ED9FFA7A1747}"/>
              </a:ext>
            </a:extLst>
          </p:cNvPr>
          <p:cNvSpPr/>
          <p:nvPr/>
        </p:nvSpPr>
        <p:spPr>
          <a:xfrm>
            <a:off x="-1" y="0"/>
            <a:ext cx="11706109" cy="13716000"/>
          </a:xfrm>
          <a:prstGeom prst="rect">
            <a:avLst/>
          </a:prstGeom>
          <a:solidFill>
            <a:srgbClr val="862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39557" y="1066800"/>
            <a:ext cx="9858630" cy="4121747"/>
          </a:xfrm>
        </p:spPr>
        <p:txBody>
          <a:bodyPr>
            <a:normAutofit/>
          </a:bodyPr>
          <a:lstStyle/>
          <a:p>
            <a:r>
              <a:rPr lang="en-SG" sz="8800" b="1" dirty="0" smtClean="0">
                <a:latin typeface="Malgun Gothic" pitchFamily="34" charset="-127"/>
                <a:ea typeface="Malgun Gothic" pitchFamily="34" charset="-127"/>
              </a:rPr>
              <a:t>What to Scent?</a:t>
            </a:r>
            <a:endParaRPr lang="en-US" sz="8800" b="1" dirty="0"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3267" y="5791200"/>
            <a:ext cx="10413520" cy="766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1488" algn="just">
              <a:lnSpc>
                <a:spcPct val="150000"/>
              </a:lnSpc>
              <a:buClr>
                <a:srgbClr val="48014F"/>
              </a:buClr>
              <a:buSzPct val="80000"/>
            </a:pPr>
            <a:r>
              <a:rPr lang="en-US" sz="4800" b="1" dirty="0" smtClean="0">
                <a:solidFill>
                  <a:schemeClr val="bg1">
                    <a:lumMod val="75000"/>
                  </a:schemeClr>
                </a:solidFill>
                <a:latin typeface="Malgun Gothic" pitchFamily="34" charset="-127"/>
                <a:ea typeface="Malgun Gothic" pitchFamily="34" charset="-127"/>
              </a:rPr>
              <a:t>HOME CARE PRODUCTS:</a:t>
            </a:r>
            <a:endParaRPr lang="en-US" sz="4800" dirty="0" smtClean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  <a:p>
            <a:pPr marL="1385888" indent="-914400" algn="just">
              <a:lnSpc>
                <a:spcPct val="150000"/>
              </a:lnSpc>
              <a:buClr>
                <a:srgbClr val="48014F"/>
              </a:buClr>
              <a:buSzPct val="80000"/>
              <a:buFont typeface="Century Gothic" pitchFamily="34" charset="0"/>
              <a:buChar char="►"/>
            </a:pPr>
            <a:r>
              <a:rPr lang="en-US" sz="4000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Dish Wash</a:t>
            </a:r>
            <a:endParaRPr lang="en-US" sz="4000" dirty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  <a:p>
            <a:pPr marL="1385888" indent="-914400" algn="just">
              <a:lnSpc>
                <a:spcPct val="150000"/>
              </a:lnSpc>
              <a:buClr>
                <a:srgbClr val="48014F"/>
              </a:buClr>
              <a:buSzPct val="80000"/>
              <a:buFont typeface="Century Gothic" pitchFamily="34" charset="0"/>
              <a:buChar char="►"/>
            </a:pPr>
            <a:r>
              <a:rPr lang="en-US" sz="4000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Fabric Softener</a:t>
            </a:r>
          </a:p>
          <a:p>
            <a:pPr marL="1385888" indent="-914400" algn="just">
              <a:lnSpc>
                <a:spcPct val="150000"/>
              </a:lnSpc>
              <a:buClr>
                <a:srgbClr val="48014F"/>
              </a:buClr>
              <a:buSzPct val="80000"/>
              <a:buFont typeface="Century Gothic" pitchFamily="34" charset="0"/>
              <a:buChar char="►"/>
            </a:pPr>
            <a:r>
              <a:rPr lang="en-US" sz="4000" dirty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Liquid &amp; Powder </a:t>
            </a:r>
            <a:r>
              <a:rPr lang="en-US" sz="4000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Detergents</a:t>
            </a:r>
          </a:p>
          <a:p>
            <a:pPr marL="1385888" indent="-914400" algn="just">
              <a:lnSpc>
                <a:spcPct val="150000"/>
              </a:lnSpc>
              <a:buClr>
                <a:srgbClr val="48014F"/>
              </a:buClr>
              <a:buSzPct val="80000"/>
              <a:buFont typeface="Century Gothic" pitchFamily="34" charset="0"/>
              <a:buChar char="►"/>
            </a:pPr>
            <a:r>
              <a:rPr lang="en-US" sz="4000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Others: Shoes Polish, Plastic bags…</a:t>
            </a:r>
          </a:p>
          <a:p>
            <a:pPr marL="1385888" indent="-914400" algn="just">
              <a:lnSpc>
                <a:spcPct val="150000"/>
              </a:lnSpc>
              <a:buClr>
                <a:srgbClr val="48014F"/>
              </a:buClr>
              <a:buSzPct val="80000"/>
              <a:buFont typeface="Century Gothic" pitchFamily="34" charset="0"/>
              <a:buChar char="►"/>
            </a:pPr>
            <a:endParaRPr lang="en-US" sz="4000" dirty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  <a:p>
            <a:pPr marL="1385888" indent="-914400" algn="just">
              <a:lnSpc>
                <a:spcPct val="150000"/>
              </a:lnSpc>
              <a:buClr>
                <a:srgbClr val="48014F"/>
              </a:buClr>
              <a:buSzPct val="80000"/>
              <a:buFont typeface="Century Gothic" pitchFamily="34" charset="0"/>
              <a:buChar char="►"/>
            </a:pPr>
            <a:endParaRPr lang="en-US" sz="4000" dirty="0" smtClean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  <a:p>
            <a:pPr marL="1385888" indent="-914400" algn="just">
              <a:lnSpc>
                <a:spcPct val="150000"/>
              </a:lnSpc>
              <a:buClr>
                <a:srgbClr val="48014F"/>
              </a:buClr>
              <a:buSzPct val="80000"/>
              <a:buFont typeface="Century Gothic" pitchFamily="34" charset="0"/>
              <a:buChar char="►"/>
            </a:pPr>
            <a:endParaRPr lang="en-US" sz="4000" dirty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187" y="2819400"/>
            <a:ext cx="4606374" cy="4429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7187" y="2819401"/>
            <a:ext cx="5986548" cy="44292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77" name="Picture 5" descr="Image result for Detergen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7590" y="7553408"/>
            <a:ext cx="6046145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187" y="7571801"/>
            <a:ext cx="4572000" cy="40202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892D550B-D4B8-4141-AA30-A78D47C4E55F}"/>
              </a:ext>
            </a:extLst>
          </p:cNvPr>
          <p:cNvCxnSpPr>
            <a:cxnSpLocks/>
          </p:cNvCxnSpPr>
          <p:nvPr/>
        </p:nvCxnSpPr>
        <p:spPr>
          <a:xfrm>
            <a:off x="1068387" y="4267200"/>
            <a:ext cx="8631467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78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CFA3530-D285-4A32-AE9F-B7BBA2B425F3}"/>
              </a:ext>
            </a:extLst>
          </p:cNvPr>
          <p:cNvSpPr/>
          <p:nvPr/>
        </p:nvSpPr>
        <p:spPr>
          <a:xfrm>
            <a:off x="1009650" y="4648200"/>
            <a:ext cx="23377525" cy="255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61EA6B2-0CD2-4B68-8B82-14FF72AEE209}"/>
              </a:ext>
            </a:extLst>
          </p:cNvPr>
          <p:cNvSpPr txBox="1"/>
          <p:nvPr/>
        </p:nvSpPr>
        <p:spPr>
          <a:xfrm>
            <a:off x="1474132" y="5150584"/>
            <a:ext cx="150422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srgbClr val="862A7D"/>
                </a:solidFill>
                <a:latin typeface="Malgun Gothic" pitchFamily="34" charset="-127"/>
                <a:ea typeface="Malgun Gothic" pitchFamily="34" charset="-127"/>
              </a:rPr>
              <a:t>WHY TO SCENT?</a:t>
            </a:r>
            <a:endParaRPr lang="en-US" sz="10000" b="1" dirty="0">
              <a:solidFill>
                <a:srgbClr val="862A7D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7" name="Picture 14" descr="Image result for bullseye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6155" y="4800600"/>
            <a:ext cx="2332931" cy="233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8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7" y="0"/>
            <a:ext cx="9980612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own Arrow 1"/>
          <p:cNvSpPr/>
          <p:nvPr/>
        </p:nvSpPr>
        <p:spPr>
          <a:xfrm rot="16200000">
            <a:off x="11543886" y="7854096"/>
            <a:ext cx="1919074" cy="1666327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1C82D787-D693-4F69-85EA-BF3B52B728BE}"/>
              </a:ext>
            </a:extLst>
          </p:cNvPr>
          <p:cNvSpPr txBox="1"/>
          <p:nvPr/>
        </p:nvSpPr>
        <p:spPr>
          <a:xfrm>
            <a:off x="711465" y="617537"/>
            <a:ext cx="1787498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Malgun Gothic" pitchFamily="34" charset="-127"/>
              </a:rPr>
              <a:t>Why </a:t>
            </a:r>
            <a:r>
              <a:rPr lang="en-US" sz="8800" b="1" dirty="0" smtClean="0">
                <a:solidFill>
                  <a:schemeClr val="bg1"/>
                </a:solidFill>
                <a:latin typeface="Malgun Gothic" pitchFamily="34" charset="-127"/>
              </a:rPr>
              <a:t>to </a:t>
            </a:r>
          </a:p>
          <a:p>
            <a:r>
              <a:rPr lang="en-US" sz="8800" b="1" dirty="0" smtClean="0">
                <a:solidFill>
                  <a:schemeClr val="bg1"/>
                </a:solidFill>
                <a:latin typeface="Malgun Gothic" pitchFamily="34" charset="-127"/>
              </a:rPr>
              <a:t>Scent?</a:t>
            </a:r>
          </a:p>
          <a:p>
            <a:r>
              <a:rPr lang="en-US" sz="7200" b="1" dirty="0" smtClean="0">
                <a:solidFill>
                  <a:schemeClr val="bg1">
                    <a:lumMod val="65000"/>
                  </a:schemeClr>
                </a:solidFill>
                <a:latin typeface="Malgun Gothic" pitchFamily="34" charset="-127"/>
              </a:rPr>
              <a:t>CUSTOMER </a:t>
            </a:r>
            <a:r>
              <a:rPr lang="en-US" sz="7200" b="1" dirty="0">
                <a:solidFill>
                  <a:schemeClr val="bg1">
                    <a:lumMod val="65000"/>
                  </a:schemeClr>
                </a:solidFill>
                <a:latin typeface="Malgun Gothic" pitchFamily="34" charset="-127"/>
              </a:rPr>
              <a:t>VALUE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778433" y="1537662"/>
            <a:ext cx="11267528" cy="3477875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  <a:cs typeface="Arial" pitchFamily="34" charset="0"/>
              </a:rPr>
              <a:t>In an effort to stand out on increasingly crowded shelves, marketers are paying close attention to product perfumery and </a:t>
            </a:r>
            <a:r>
              <a:rPr lang="en-US" sz="4400" b="1" dirty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  <a:cs typeface="Arial" pitchFamily="34" charset="0"/>
              </a:rPr>
              <a:t>the feelings that fragrances evoke </a:t>
            </a:r>
            <a:r>
              <a:rPr lang="en-US" sz="4400" dirty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  <a:cs typeface="Arial" pitchFamily="34" charset="0"/>
              </a:rPr>
              <a:t>in consumers doing daily </a:t>
            </a:r>
            <a:r>
              <a:rPr lang="en-US" sz="4400" dirty="0" smtClean="0">
                <a:solidFill>
                  <a:srgbClr val="65026E"/>
                </a:solidFill>
                <a:latin typeface="Malgun Gothic" pitchFamily="34" charset="-127"/>
                <a:ea typeface="Malgun Gothic" pitchFamily="34" charset="-127"/>
                <a:cs typeface="Arial" pitchFamily="34" charset="0"/>
              </a:rPr>
              <a:t>house chores.</a:t>
            </a:r>
            <a:endParaRPr lang="en-US" sz="4400" dirty="0">
              <a:solidFill>
                <a:srgbClr val="65026E"/>
              </a:solidFill>
              <a:latin typeface="Malgun Gothic" pitchFamily="34" charset="-127"/>
              <a:ea typeface="Malgun Gothic" pitchFamily="34" charset="-127"/>
              <a:cs typeface="Arial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413262" y="11088469"/>
            <a:ext cx="73012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just"/>
            <a:r>
              <a:rPr lang="en-US" sz="3600" b="1" dirty="0" smtClean="0">
                <a:latin typeface="Malgun Gothic" pitchFamily="34" charset="-127"/>
                <a:ea typeface="Malgun Gothic" pitchFamily="34" charset="-127"/>
              </a:rPr>
              <a:t>“I wish I was in Maldives”</a:t>
            </a:r>
            <a:endParaRPr lang="en-US" sz="3600" b="1" dirty="0"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4395462" y="11080522"/>
            <a:ext cx="73012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just"/>
            <a:r>
              <a:rPr lang="en-US" sz="3600" b="1" dirty="0" smtClean="0">
                <a:latin typeface="Malgun Gothic" pitchFamily="34" charset="-127"/>
                <a:ea typeface="Malgun Gothic" pitchFamily="34" charset="-127"/>
              </a:rPr>
              <a:t>“I love this mystique scent”</a:t>
            </a:r>
            <a:endParaRPr lang="en-US" sz="3600" b="1" dirty="0"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59" name="Picture 4" descr="Image result for man washing dish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0483" y="6383530"/>
            <a:ext cx="6823429" cy="454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683" y="6381702"/>
            <a:ext cx="6821901" cy="454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/>
          <p:cNvSpPr/>
          <p:nvPr/>
        </p:nvSpPr>
        <p:spPr>
          <a:xfrm>
            <a:off x="8658894" y="10318522"/>
            <a:ext cx="20649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4000" b="1" dirty="0" smtClean="0">
                <a:latin typeface="Malgun Gothic" pitchFamily="34" charset="-127"/>
                <a:ea typeface="Malgun Gothic" pitchFamily="34" charset="-127"/>
              </a:rPr>
              <a:t>BEFORE</a:t>
            </a:r>
            <a:endParaRPr lang="en-US" dirty="0"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9425937" y="10372636"/>
            <a:ext cx="15087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4000" b="1" dirty="0" smtClean="0">
                <a:latin typeface="Malgun Gothic" pitchFamily="34" charset="-127"/>
                <a:ea typeface="Malgun Gothic" pitchFamily="34" charset="-127"/>
              </a:rPr>
              <a:t>NOW</a:t>
            </a:r>
            <a:endParaRPr lang="en-US" dirty="0">
              <a:latin typeface="Malgun Gothic" pitchFamily="34" charset="-127"/>
              <a:ea typeface="Malgun Gothic" pitchFamily="34" charset="-127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892D550B-D4B8-4141-AA30-A78D47C4E55F}"/>
              </a:ext>
            </a:extLst>
          </p:cNvPr>
          <p:cNvCxnSpPr>
            <a:cxnSpLocks/>
          </p:cNvCxnSpPr>
          <p:nvPr/>
        </p:nvCxnSpPr>
        <p:spPr>
          <a:xfrm>
            <a:off x="673305" y="3276600"/>
            <a:ext cx="8631467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10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" t="13068" r="-1" b="14747"/>
          <a:stretch/>
        </p:blipFill>
        <p:spPr>
          <a:xfrm>
            <a:off x="-1" y="831273"/>
            <a:ext cx="24387175" cy="117486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87" y="1676400"/>
            <a:ext cx="11743243" cy="10076635"/>
          </a:xfrm>
          <a:prstGeom prst="rect">
            <a:avLst/>
          </a:prstGeom>
          <a:solidFill>
            <a:schemeClr val="tx1">
              <a:lumMod val="65000"/>
              <a:lumOff val="3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E545030-7797-4104-9975-8D258932B67E}"/>
              </a:ext>
            </a:extLst>
          </p:cNvPr>
          <p:cNvSpPr txBox="1"/>
          <p:nvPr/>
        </p:nvSpPr>
        <p:spPr>
          <a:xfrm>
            <a:off x="306387" y="1905000"/>
            <a:ext cx="10668000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Century Gothic"/>
                <a:cs typeface="Century Gothic"/>
                <a:sym typeface="Century Gothic"/>
              </a:rPr>
              <a:t>In the last few years, there was a </a:t>
            </a:r>
            <a:r>
              <a:rPr lang="en-US" sz="4400" b="1" dirty="0" smtClean="0">
                <a:solidFill>
                  <a:srgbClr val="862A7D"/>
                </a:solidFill>
                <a:latin typeface="Malgun Gothic" pitchFamily="34" charset="-127"/>
                <a:ea typeface="Century Gothic"/>
                <a:cs typeface="Century Gothic"/>
                <a:sym typeface="Century Gothic"/>
              </a:rPr>
              <a:t>ROBUST DEMAND IN NEARLY EVERY HOME CARE PRODUCT 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Century Gothic"/>
                <a:cs typeface="Century Gothic"/>
                <a:sym typeface="Century Gothic"/>
              </a:rPr>
              <a:t>category, especially fabric softeners, 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Century Gothic"/>
                <a:cs typeface="Century Gothic"/>
                <a:sym typeface="Century Gothic"/>
              </a:rPr>
              <a:t>for 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Century Gothic"/>
                <a:cs typeface="Century Gothic"/>
                <a:sym typeface="Century Gothic"/>
              </a:rPr>
              <a:t>increasingly: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Century Gothic"/>
              <a:cs typeface="Century Gothic"/>
              <a:sym typeface="Century Gothic"/>
            </a:endParaRPr>
          </a:p>
          <a:p>
            <a:endParaRPr lang="en-US" sz="3600" dirty="0">
              <a:solidFill>
                <a:schemeClr val="bg1"/>
              </a:solidFill>
              <a:latin typeface="Malgun Gothic" pitchFamily="34" charset="-127"/>
              <a:ea typeface="Century Gothic"/>
              <a:cs typeface="Century Gothic"/>
              <a:sym typeface="Century Gothic"/>
            </a:endParaRPr>
          </a:p>
          <a:p>
            <a:endParaRPr lang="en-US" sz="3600" dirty="0" smtClean="0">
              <a:solidFill>
                <a:schemeClr val="bg1"/>
              </a:solidFill>
              <a:latin typeface="Malgun Gothic" pitchFamily="34" charset="-127"/>
              <a:ea typeface="Century Gothic"/>
              <a:cs typeface="Century Gothic"/>
              <a:sym typeface="Century Gothic"/>
            </a:endParaRP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sym typeface="Century Gothic"/>
              </a:rPr>
              <a:t>Sophisticated scents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sym typeface="Century Gothic"/>
              </a:rPr>
              <a:t>Longer lasting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sym typeface="Century Gothic"/>
              </a:rPr>
              <a:t>Highly diffusive fragrances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D3887300-5202-4323-AC60-93B0D015082D}"/>
              </a:ext>
            </a:extLst>
          </p:cNvPr>
          <p:cNvCxnSpPr>
            <a:cxnSpLocks/>
          </p:cNvCxnSpPr>
          <p:nvPr/>
        </p:nvCxnSpPr>
        <p:spPr>
          <a:xfrm>
            <a:off x="616273" y="7211294"/>
            <a:ext cx="10513869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73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CFA3530-D285-4A32-AE9F-B7BBA2B425F3}"/>
              </a:ext>
            </a:extLst>
          </p:cNvPr>
          <p:cNvSpPr/>
          <p:nvPr/>
        </p:nvSpPr>
        <p:spPr>
          <a:xfrm>
            <a:off x="1009650" y="4648200"/>
            <a:ext cx="23377525" cy="255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61EA6B2-0CD2-4B68-8B82-14FF72AEE209}"/>
              </a:ext>
            </a:extLst>
          </p:cNvPr>
          <p:cNvSpPr txBox="1"/>
          <p:nvPr/>
        </p:nvSpPr>
        <p:spPr>
          <a:xfrm>
            <a:off x="1474132" y="5150584"/>
            <a:ext cx="150422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srgbClr val="862A7D"/>
                </a:solidFill>
                <a:latin typeface="Malgun Gothic" pitchFamily="34" charset="-127"/>
                <a:ea typeface="Malgun Gothic" pitchFamily="34" charset="-127"/>
              </a:rPr>
              <a:t>HOW TO SCENT?</a:t>
            </a:r>
            <a:endParaRPr lang="en-US" sz="10000" b="1" dirty="0">
              <a:solidFill>
                <a:srgbClr val="862A7D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6" name="Picture 12" descr="Image result for magnifying glass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8261" y="4648199"/>
            <a:ext cx="2771775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98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E962488-7065-4519-9C2E-2D156A4CDCA5}"/>
              </a:ext>
            </a:extLst>
          </p:cNvPr>
          <p:cNvSpPr/>
          <p:nvPr/>
        </p:nvSpPr>
        <p:spPr>
          <a:xfrm rot="5400000">
            <a:off x="3672383" y="-3006815"/>
            <a:ext cx="3962402" cy="9976031"/>
          </a:xfrm>
          <a:prstGeom prst="rect">
            <a:avLst/>
          </a:prstGeom>
          <a:solidFill>
            <a:srgbClr val="862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C8CFC8C-92D5-46DB-A114-9AD8F4E6E633}"/>
              </a:ext>
            </a:extLst>
          </p:cNvPr>
          <p:cNvSpPr txBox="1"/>
          <p:nvPr/>
        </p:nvSpPr>
        <p:spPr>
          <a:xfrm>
            <a:off x="1159050" y="304800"/>
            <a:ext cx="94411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chemeClr val="bg1"/>
                </a:solidFill>
                <a:latin typeface="Malgun Gothic" pitchFamily="34" charset="-127"/>
              </a:rPr>
              <a:t>How to</a:t>
            </a:r>
          </a:p>
          <a:p>
            <a:r>
              <a:rPr lang="en-US" sz="8800" b="1" dirty="0" smtClean="0">
                <a:solidFill>
                  <a:schemeClr val="bg1"/>
                </a:solidFill>
                <a:latin typeface="Malgun Gothic" pitchFamily="34" charset="-127"/>
              </a:rPr>
              <a:t>Scent?</a:t>
            </a:r>
            <a:endParaRPr lang="en-US" sz="8800" b="1" dirty="0">
              <a:solidFill>
                <a:schemeClr val="bg1"/>
              </a:solidFill>
              <a:latin typeface="Malgun Gothic" pitchFamily="34" charset="-127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892D550B-D4B8-4141-AA30-A78D47C4E55F}"/>
              </a:ext>
            </a:extLst>
          </p:cNvPr>
          <p:cNvCxnSpPr>
            <a:cxnSpLocks/>
          </p:cNvCxnSpPr>
          <p:nvPr/>
        </p:nvCxnSpPr>
        <p:spPr>
          <a:xfrm>
            <a:off x="1352320" y="3276600"/>
            <a:ext cx="8631467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15622587" y="1181101"/>
            <a:ext cx="7337530" cy="6362699"/>
            <a:chOff x="6203949" y="4320067"/>
            <a:chExt cx="7337530" cy="636269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094557BF-3FC5-477E-986E-29BDA6101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3949" y="4320067"/>
              <a:ext cx="7337530" cy="6362699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7BFB7A14-1227-4339-B7A3-CF9683877782}"/>
                </a:ext>
              </a:extLst>
            </p:cNvPr>
            <p:cNvSpPr txBox="1"/>
            <p:nvPr/>
          </p:nvSpPr>
          <p:spPr>
            <a:xfrm>
              <a:off x="7603688" y="7444422"/>
              <a:ext cx="4550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Malgun Gothic" pitchFamily="34" charset="-127"/>
                </a:rPr>
                <a:t>Heart notes</a:t>
              </a:r>
              <a:endParaRPr lang="en-US" sz="2800" b="1" dirty="0">
                <a:solidFill>
                  <a:schemeClr val="bg1"/>
                </a:solidFill>
                <a:latin typeface="Malgun Gothic" pitchFamily="34" charset="-12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798E543-14A2-4BBB-B89B-F50353960E68}"/>
                </a:ext>
              </a:extLst>
            </p:cNvPr>
            <p:cNvSpPr txBox="1"/>
            <p:nvPr/>
          </p:nvSpPr>
          <p:spPr>
            <a:xfrm>
              <a:off x="7603688" y="5669738"/>
              <a:ext cx="45502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Malgun Gothic" pitchFamily="34" charset="-127"/>
                </a:rPr>
                <a:t>Head notes</a:t>
              </a:r>
              <a:endParaRPr lang="en-US" sz="2400" b="1" dirty="0">
                <a:solidFill>
                  <a:schemeClr val="bg1"/>
                </a:solidFill>
                <a:latin typeface="Malgun Gothic" pitchFamily="34" charset="-12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567ABDD8-8437-44C9-B5D4-6C1D54C95EE4}"/>
                </a:ext>
              </a:extLst>
            </p:cNvPr>
            <p:cNvSpPr txBox="1"/>
            <p:nvPr/>
          </p:nvSpPr>
          <p:spPr>
            <a:xfrm>
              <a:off x="7558644" y="9415045"/>
              <a:ext cx="4550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Malgun Gothic" pitchFamily="34" charset="-127"/>
                </a:rPr>
                <a:t>Long-lasting notes</a:t>
              </a:r>
              <a:endParaRPr lang="en-US" sz="2800" b="1" dirty="0">
                <a:solidFill>
                  <a:schemeClr val="bg1"/>
                </a:solidFill>
                <a:latin typeface="Malgun Gothic" pitchFamily="34" charset="-127"/>
              </a:endParaRPr>
            </a:p>
          </p:txBody>
        </p:sp>
      </p:grpSp>
      <p:pic>
        <p:nvPicPr>
          <p:cNvPr id="53" name="Picture 4" descr="Image result for business stick man think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587" y="5247609"/>
            <a:ext cx="4572000" cy="510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0B605F3-2940-498C-8A11-ED3983BB0F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077" y="4135906"/>
            <a:ext cx="4137877" cy="348227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8C46A9D2-482F-441E-BB11-184A56A257AB}"/>
              </a:ext>
            </a:extLst>
          </p:cNvPr>
          <p:cNvSpPr txBox="1"/>
          <p:nvPr/>
        </p:nvSpPr>
        <p:spPr>
          <a:xfrm>
            <a:off x="1485101" y="7753716"/>
            <a:ext cx="3329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algun Gothic" pitchFamily="34" charset="-127"/>
              </a:rPr>
              <a:t>Fabric Softener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B8E500D-5FB3-4325-86C1-71BA659997CD}"/>
              </a:ext>
            </a:extLst>
          </p:cNvPr>
          <p:cNvSpPr txBox="1"/>
          <p:nvPr/>
        </p:nvSpPr>
        <p:spPr>
          <a:xfrm>
            <a:off x="1991436" y="5780537"/>
            <a:ext cx="2566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NeueLT Std" panose="020B0604020202020204" pitchFamily="34" charset="0"/>
              </a:rPr>
              <a:t>15%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E6D761E-8DE3-4EB6-B8FD-76F2CFE5EF89}"/>
              </a:ext>
            </a:extLst>
          </p:cNvPr>
          <p:cNvSpPr txBox="1"/>
          <p:nvPr/>
        </p:nvSpPr>
        <p:spPr>
          <a:xfrm>
            <a:off x="1991436" y="4809261"/>
            <a:ext cx="2566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NeueLT Std" panose="020B0604020202020204" pitchFamily="34" charset="0"/>
              </a:rPr>
              <a:t>25%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3C0CEC8-9B1F-4F72-842A-9093B46FFA7E}"/>
              </a:ext>
            </a:extLst>
          </p:cNvPr>
          <p:cNvSpPr txBox="1"/>
          <p:nvPr/>
        </p:nvSpPr>
        <p:spPr>
          <a:xfrm>
            <a:off x="1966035" y="6859049"/>
            <a:ext cx="2566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NeueLT Std" panose="020B0604020202020204" pitchFamily="34" charset="0"/>
              </a:rPr>
              <a:t>60%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C70B1463-87B9-4C79-8DAD-10CC28F06A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629" y="4135906"/>
            <a:ext cx="4137877" cy="348227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A902353-FEB8-4C19-9156-AE91CE577387}"/>
              </a:ext>
            </a:extLst>
          </p:cNvPr>
          <p:cNvSpPr txBox="1"/>
          <p:nvPr/>
        </p:nvSpPr>
        <p:spPr>
          <a:xfrm>
            <a:off x="6159646" y="7753716"/>
            <a:ext cx="3035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algun Gothic" pitchFamily="34" charset="-127"/>
              </a:rPr>
              <a:t>Multipurpose/Disinfectants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4705A517-9804-4EDE-A75C-DF5607E859DE}"/>
              </a:ext>
            </a:extLst>
          </p:cNvPr>
          <p:cNvSpPr txBox="1"/>
          <p:nvPr/>
        </p:nvSpPr>
        <p:spPr>
          <a:xfrm>
            <a:off x="6380988" y="5780537"/>
            <a:ext cx="2566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NeueLT Std" panose="020B0604020202020204" pitchFamily="34" charset="0"/>
              </a:rPr>
              <a:t>30%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A00D8A4B-4815-45B1-9662-DD188EE22545}"/>
              </a:ext>
            </a:extLst>
          </p:cNvPr>
          <p:cNvSpPr txBox="1"/>
          <p:nvPr/>
        </p:nvSpPr>
        <p:spPr>
          <a:xfrm>
            <a:off x="6380988" y="4809261"/>
            <a:ext cx="2566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NeueLT Std" panose="020B0604020202020204" pitchFamily="34" charset="0"/>
              </a:rPr>
              <a:t>25%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ED512DCA-8AA6-4B6B-BB2D-C976E541839B}"/>
              </a:ext>
            </a:extLst>
          </p:cNvPr>
          <p:cNvSpPr txBox="1"/>
          <p:nvPr/>
        </p:nvSpPr>
        <p:spPr>
          <a:xfrm>
            <a:off x="6355587" y="6859049"/>
            <a:ext cx="2566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NeueLT Std" panose="020B0604020202020204" pitchFamily="34" charset="0"/>
              </a:rPr>
              <a:t>45%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9722978E-E277-44B1-B484-3AD7651D74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55" y="8959707"/>
            <a:ext cx="4137877" cy="3482274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12B328E2-03CF-4ADE-87AB-5763CB48A5AF}"/>
              </a:ext>
            </a:extLst>
          </p:cNvPr>
          <p:cNvSpPr txBox="1"/>
          <p:nvPr/>
        </p:nvSpPr>
        <p:spPr>
          <a:xfrm>
            <a:off x="2022013" y="12577518"/>
            <a:ext cx="256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algun Gothic" pitchFamily="34" charset="-127"/>
              </a:rPr>
              <a:t>Detergent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A587B61C-48DC-4C5E-AE52-AFCCE271D21A}"/>
              </a:ext>
            </a:extLst>
          </p:cNvPr>
          <p:cNvSpPr txBox="1"/>
          <p:nvPr/>
        </p:nvSpPr>
        <p:spPr>
          <a:xfrm>
            <a:off x="2047414" y="10604337"/>
            <a:ext cx="2566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NeueLT Std" panose="020B0604020202020204" pitchFamily="34" charset="0"/>
              </a:rPr>
              <a:t>15%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9A82C4C7-5FC1-4A34-A6DE-99C7A7C41B36}"/>
              </a:ext>
            </a:extLst>
          </p:cNvPr>
          <p:cNvSpPr txBox="1"/>
          <p:nvPr/>
        </p:nvSpPr>
        <p:spPr>
          <a:xfrm>
            <a:off x="2047414" y="9633062"/>
            <a:ext cx="2566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NeueLT Std" panose="020B0604020202020204" pitchFamily="34" charset="0"/>
              </a:rPr>
              <a:t>25%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4CE8B409-B3AD-43F6-87FD-F494E7BCB4E1}"/>
              </a:ext>
            </a:extLst>
          </p:cNvPr>
          <p:cNvSpPr txBox="1"/>
          <p:nvPr/>
        </p:nvSpPr>
        <p:spPr>
          <a:xfrm>
            <a:off x="2022012" y="11682850"/>
            <a:ext cx="2566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NeueLT Std" panose="020B0604020202020204" pitchFamily="34" charset="0"/>
              </a:rPr>
              <a:t>60%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51791F6B-01F7-4EA3-8FCB-F80BB2938A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0424" y="8959707"/>
            <a:ext cx="4137877" cy="3482274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8FE3A585-F94B-4DD1-8E5B-B3CD2C9CC021}"/>
              </a:ext>
            </a:extLst>
          </p:cNvPr>
          <p:cNvSpPr txBox="1"/>
          <p:nvPr/>
        </p:nvSpPr>
        <p:spPr>
          <a:xfrm>
            <a:off x="6459783" y="10604337"/>
            <a:ext cx="2566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NeueLT Std" panose="020B0604020202020204" pitchFamily="34" charset="0"/>
              </a:rPr>
              <a:t>35%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D29264E7-B4E2-4884-A61C-9C5E52A6422E}"/>
              </a:ext>
            </a:extLst>
          </p:cNvPr>
          <p:cNvSpPr txBox="1"/>
          <p:nvPr/>
        </p:nvSpPr>
        <p:spPr>
          <a:xfrm>
            <a:off x="6459783" y="9633062"/>
            <a:ext cx="2566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NeueLT Std" panose="020B0604020202020204" pitchFamily="34" charset="0"/>
              </a:rPr>
              <a:t>60%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147F9710-5342-46CE-9C73-C69A3C3896E1}"/>
              </a:ext>
            </a:extLst>
          </p:cNvPr>
          <p:cNvSpPr txBox="1"/>
          <p:nvPr/>
        </p:nvSpPr>
        <p:spPr>
          <a:xfrm>
            <a:off x="6434381" y="11682850"/>
            <a:ext cx="2566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NeueLT Std" panose="020B0604020202020204" pitchFamily="34" charset="0"/>
              </a:rPr>
              <a:t>5%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EBDEB422-5317-4015-928C-DEA8D0A8B956}"/>
              </a:ext>
            </a:extLst>
          </p:cNvPr>
          <p:cNvSpPr txBox="1"/>
          <p:nvPr/>
        </p:nvSpPr>
        <p:spPr>
          <a:xfrm>
            <a:off x="5274644" y="12556550"/>
            <a:ext cx="4727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algun Gothic" pitchFamily="34" charset="-127"/>
              </a:rPr>
              <a:t>Dishwashing Liquid</a:t>
            </a:r>
          </a:p>
        </p:txBody>
      </p:sp>
      <p:graphicFrame>
        <p:nvGraphicFramePr>
          <p:cNvPr id="38" name="Table 37">
            <a:extLst>
              <a:ext uri="{FF2B5EF4-FFF2-40B4-BE49-F238E27FC236}">
                <a16:creationId xmlns="" xmlns:a16="http://schemas.microsoft.com/office/drawing/2014/main" id="{958692EF-854D-45F0-9F89-C25DA04796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062698"/>
              </p:ext>
            </p:extLst>
          </p:nvPr>
        </p:nvGraphicFramePr>
        <p:xfrm>
          <a:off x="15927387" y="7850223"/>
          <a:ext cx="6534150" cy="3963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7746">
                  <a:extLst>
                    <a:ext uri="{9D8B030D-6E8A-4147-A177-3AD203B41FA5}">
                      <a16:colId xmlns="" xmlns:a16="http://schemas.microsoft.com/office/drawing/2014/main" val="2276562715"/>
                    </a:ext>
                  </a:extLst>
                </a:gridCol>
                <a:gridCol w="2836404">
                  <a:extLst>
                    <a:ext uri="{9D8B030D-6E8A-4147-A177-3AD203B41FA5}">
                      <a16:colId xmlns="" xmlns:a16="http://schemas.microsoft.com/office/drawing/2014/main" val="1738828523"/>
                    </a:ext>
                  </a:extLst>
                </a:gridCol>
              </a:tblGrid>
              <a:tr h="792781"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500" b="1" kern="1200" dirty="0">
                          <a:solidFill>
                            <a:schemeClr val="bg1"/>
                          </a:solidFill>
                          <a:latin typeface="Malgun Gothic" pitchFamily="34" charset="-127"/>
                          <a:ea typeface="+mn-ea"/>
                          <a:cs typeface="+mn-cs"/>
                        </a:rPr>
                        <a:t>Applications</a:t>
                      </a:r>
                    </a:p>
                  </a:txBody>
                  <a:tcPr marL="101424" marR="101424" marT="50712" marB="50712" anchor="ctr">
                    <a:solidFill>
                      <a:srgbClr val="862A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500" b="1" kern="1200" dirty="0">
                          <a:solidFill>
                            <a:schemeClr val="bg1"/>
                          </a:solidFill>
                          <a:latin typeface="Malgun Gothic" pitchFamily="34" charset="-127"/>
                          <a:ea typeface="+mn-ea"/>
                          <a:cs typeface="+mn-cs"/>
                        </a:rPr>
                        <a:t>Dosage</a:t>
                      </a:r>
                    </a:p>
                  </a:txBody>
                  <a:tcPr marL="101424" marR="101424" marT="50712" marB="50712" anchor="ctr">
                    <a:solidFill>
                      <a:srgbClr val="862A7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73019098"/>
                  </a:ext>
                </a:extLst>
              </a:tr>
              <a:tr h="792781">
                <a:tc>
                  <a:txBody>
                    <a:bodyPr/>
                    <a:lstStyle/>
                    <a:p>
                      <a:pPr algn="ctr"/>
                      <a:r>
                        <a:rPr lang="en-US" sz="35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algun Gothic" pitchFamily="34" charset="-127"/>
                          <a:ea typeface="+mn-ea"/>
                          <a:cs typeface="+mn-cs"/>
                        </a:rPr>
                        <a:t>Emulsions</a:t>
                      </a:r>
                    </a:p>
                  </a:txBody>
                  <a:tcPr marL="101424" marR="101424" marT="50712" marB="5071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algun Gothic" pitchFamily="34" charset="-127"/>
                          <a:ea typeface="+mn-ea"/>
                          <a:cs typeface="+mn-cs"/>
                        </a:rPr>
                        <a:t>0.1-1%</a:t>
                      </a:r>
                    </a:p>
                  </a:txBody>
                  <a:tcPr marL="101424" marR="101424" marT="50712" marB="50712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93921796"/>
                  </a:ext>
                </a:extLst>
              </a:tr>
              <a:tr h="792781">
                <a:tc>
                  <a:txBody>
                    <a:bodyPr/>
                    <a:lstStyle/>
                    <a:p>
                      <a:pPr algn="ctr"/>
                      <a:r>
                        <a:rPr lang="en-US" sz="35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algun Gothic" pitchFamily="34" charset="-127"/>
                          <a:ea typeface="+mn-ea"/>
                          <a:cs typeface="+mn-cs"/>
                        </a:rPr>
                        <a:t>Detergents</a:t>
                      </a:r>
                    </a:p>
                  </a:txBody>
                  <a:tcPr marL="101424" marR="101424" marT="50712" marB="50712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algun Gothic" pitchFamily="34" charset="-127"/>
                          <a:ea typeface="+mn-ea"/>
                          <a:cs typeface="+mn-cs"/>
                        </a:rPr>
                        <a:t>0.1-1%</a:t>
                      </a:r>
                    </a:p>
                  </a:txBody>
                  <a:tcPr marL="101424" marR="101424" marT="50712" marB="50712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86358016"/>
                  </a:ext>
                </a:extLst>
              </a:tr>
              <a:tr h="792781">
                <a:tc>
                  <a:txBody>
                    <a:bodyPr/>
                    <a:lstStyle/>
                    <a:p>
                      <a:pPr algn="ctr"/>
                      <a:r>
                        <a:rPr lang="en-US" sz="35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algun Gothic" pitchFamily="34" charset="-127"/>
                          <a:ea typeface="+mn-ea"/>
                          <a:cs typeface="+mn-cs"/>
                        </a:rPr>
                        <a:t>Fabric Softeners</a:t>
                      </a:r>
                    </a:p>
                  </a:txBody>
                  <a:tcPr marL="101424" marR="101424" marT="50712" marB="50712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algun Gothic" pitchFamily="34" charset="-127"/>
                          <a:ea typeface="+mn-ea"/>
                          <a:cs typeface="+mn-cs"/>
                        </a:rPr>
                        <a:t>0.1-1%</a:t>
                      </a:r>
                    </a:p>
                  </a:txBody>
                  <a:tcPr marL="101424" marR="101424" marT="50712" marB="50712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10239760"/>
                  </a:ext>
                </a:extLst>
              </a:tr>
              <a:tr h="792781">
                <a:tc>
                  <a:txBody>
                    <a:bodyPr/>
                    <a:lstStyle/>
                    <a:p>
                      <a:pPr algn="ctr"/>
                      <a:r>
                        <a:rPr lang="en-US" sz="35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algun Gothic" pitchFamily="34" charset="-127"/>
                          <a:ea typeface="+mn-ea"/>
                          <a:cs typeface="+mn-cs"/>
                        </a:rPr>
                        <a:t>Soaps</a:t>
                      </a:r>
                    </a:p>
                  </a:txBody>
                  <a:tcPr marL="101424" marR="101424" marT="50712" marB="50712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b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algun Gothic" pitchFamily="34" charset="-127"/>
                          <a:ea typeface="+mn-ea"/>
                          <a:cs typeface="+mn-cs"/>
                        </a:rPr>
                        <a:t>0.5-3%</a:t>
                      </a:r>
                    </a:p>
                  </a:txBody>
                  <a:tcPr marL="101424" marR="101424" marT="50712" marB="50712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84509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807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1187" y="5562600"/>
            <a:ext cx="99890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42988" indent="-571500">
              <a:lnSpc>
                <a:spcPct val="150000"/>
              </a:lnSpc>
              <a:buClr>
                <a:srgbClr val="48014F"/>
              </a:buClr>
              <a:buSzPct val="80000"/>
              <a:buFont typeface="Wingdings" pitchFamily="2" charset="2"/>
              <a:buChar char="Ø"/>
            </a:pPr>
            <a:r>
              <a:rPr lang="en-US" sz="3600" dirty="0">
                <a:latin typeface="Malgun Gothic" pitchFamily="34" charset="-127"/>
                <a:ea typeface="Malgun Gothic" pitchFamily="34" charset="-127"/>
              </a:rPr>
              <a:t>Fragrance </a:t>
            </a:r>
            <a:r>
              <a:rPr lang="en-US" sz="3600" b="1" dirty="0" smtClean="0">
                <a:latin typeface="Malgun Gothic" pitchFamily="34" charset="-127"/>
                <a:ea typeface="Malgun Gothic" pitchFamily="34" charset="-127"/>
              </a:rPr>
              <a:t>encapsulation</a:t>
            </a:r>
            <a:r>
              <a:rPr lang="en-US" sz="3600" dirty="0" smtClean="0">
                <a:latin typeface="Malgun Gothic" pitchFamily="34" charset="-127"/>
                <a:ea typeface="Malgun Gothic" pitchFamily="34" charset="-127"/>
              </a:rPr>
              <a:t>: keep fabric fresher for longer -&gt; increase consumers’ satisfaction -&gt; potential technology</a:t>
            </a:r>
          </a:p>
          <a:p>
            <a:pPr marL="471488" algn="just">
              <a:lnSpc>
                <a:spcPct val="150000"/>
              </a:lnSpc>
              <a:buClr>
                <a:srgbClr val="48014F"/>
              </a:buClr>
              <a:buSzPct val="80000"/>
            </a:pPr>
            <a:endParaRPr lang="en-US" sz="3600" dirty="0" smtClean="0">
              <a:latin typeface="Malgun Gothic" pitchFamily="34" charset="-127"/>
              <a:ea typeface="Malgun Gothic" pitchFamily="34" charset="-127"/>
            </a:endParaRPr>
          </a:p>
          <a:p>
            <a:pPr marL="1042988" indent="-571500" algn="just">
              <a:lnSpc>
                <a:spcPct val="150000"/>
              </a:lnSpc>
              <a:buClr>
                <a:srgbClr val="48014F"/>
              </a:buClr>
              <a:buSzPct val="80000"/>
              <a:buFont typeface="Wingdings" pitchFamily="2" charset="2"/>
              <a:buChar char="Ø"/>
            </a:pPr>
            <a:r>
              <a:rPr lang="en-US" sz="3600" dirty="0" err="1" smtClean="0">
                <a:latin typeface="Malgun Gothic" pitchFamily="34" charset="-127"/>
                <a:ea typeface="Malgun Gothic" pitchFamily="34" charset="-127"/>
              </a:rPr>
              <a:t>E.g</a:t>
            </a:r>
            <a:r>
              <a:rPr lang="en-US" sz="3600" dirty="0" smtClean="0">
                <a:latin typeface="Malgun Gothic" pitchFamily="34" charset="-127"/>
                <a:ea typeface="Malgun Gothic" pitchFamily="34" charset="-127"/>
              </a:rPr>
              <a:t>: </a:t>
            </a:r>
            <a:r>
              <a:rPr lang="en-US" sz="3600" b="1" dirty="0" smtClean="0">
                <a:latin typeface="Malgun Gothic" pitchFamily="34" charset="-127"/>
                <a:ea typeface="Malgun Gothic" pitchFamily="34" charset="-127"/>
              </a:rPr>
              <a:t>Downy </a:t>
            </a:r>
            <a:r>
              <a:rPr lang="en-US" sz="3600" b="1" dirty="0" err="1" smtClean="0">
                <a:latin typeface="Malgun Gothic" pitchFamily="34" charset="-127"/>
                <a:ea typeface="Malgun Gothic" pitchFamily="34" charset="-127"/>
              </a:rPr>
              <a:t>Parfum</a:t>
            </a:r>
            <a:r>
              <a:rPr lang="en-US" sz="3600" b="1" dirty="0" smtClean="0"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en-US" sz="3600" dirty="0" smtClean="0">
                <a:latin typeface="Malgun Gothic" pitchFamily="34" charset="-127"/>
                <a:ea typeface="Malgun Gothic" pitchFamily="34" charset="-127"/>
              </a:rPr>
              <a:t>Collection’s Scent-Switcher, Snuggle Scents Booster</a:t>
            </a:r>
            <a:endParaRPr lang="en-US" sz="3600" dirty="0"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2E962488-7065-4519-9C2E-2D156A4CDCA5}"/>
              </a:ext>
            </a:extLst>
          </p:cNvPr>
          <p:cNvSpPr/>
          <p:nvPr/>
        </p:nvSpPr>
        <p:spPr>
          <a:xfrm rot="5400000">
            <a:off x="3215183" y="-2549615"/>
            <a:ext cx="4876802" cy="9976031"/>
          </a:xfrm>
          <a:prstGeom prst="rect">
            <a:avLst/>
          </a:prstGeom>
          <a:solidFill>
            <a:srgbClr val="862A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A000B607-E27E-484C-8B8B-439CDB539AD3}"/>
              </a:ext>
            </a:extLst>
          </p:cNvPr>
          <p:cNvSpPr/>
          <p:nvPr/>
        </p:nvSpPr>
        <p:spPr>
          <a:xfrm>
            <a:off x="1220787" y="3962400"/>
            <a:ext cx="9926868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sz="8000" b="1" dirty="0" smtClean="0">
                <a:solidFill>
                  <a:schemeClr val="bg1">
                    <a:lumMod val="65000"/>
                  </a:schemeClr>
                </a:solidFill>
                <a:latin typeface="Malgun Gothic" pitchFamily="34" charset="-127"/>
              </a:rPr>
              <a:t>TECHNOLOGY</a:t>
            </a:r>
            <a:endParaRPr lang="en-US" sz="8000" b="1" dirty="0">
              <a:solidFill>
                <a:schemeClr val="bg1">
                  <a:lumMod val="65000"/>
                </a:schemeClr>
              </a:solidFill>
              <a:latin typeface="Malgun Gothic" pitchFamily="34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C8CFC8C-92D5-46DB-A114-9AD8F4E6E633}"/>
              </a:ext>
            </a:extLst>
          </p:cNvPr>
          <p:cNvSpPr txBox="1"/>
          <p:nvPr/>
        </p:nvSpPr>
        <p:spPr>
          <a:xfrm>
            <a:off x="1159050" y="304800"/>
            <a:ext cx="94411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chemeClr val="bg1"/>
                </a:solidFill>
                <a:latin typeface="Malgun Gothic" pitchFamily="34" charset="-127"/>
              </a:rPr>
              <a:t>How to</a:t>
            </a:r>
          </a:p>
          <a:p>
            <a:r>
              <a:rPr lang="en-US" sz="8800" b="1" dirty="0" smtClean="0">
                <a:solidFill>
                  <a:schemeClr val="bg1"/>
                </a:solidFill>
                <a:latin typeface="Malgun Gothic" pitchFamily="34" charset="-127"/>
              </a:rPr>
              <a:t>Scent?</a:t>
            </a:r>
            <a:endParaRPr lang="en-US" sz="8800" b="1" dirty="0">
              <a:solidFill>
                <a:schemeClr val="bg1"/>
              </a:solidFill>
              <a:latin typeface="Malgun Gothic" pitchFamily="34" charset="-127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892D550B-D4B8-4141-AA30-A78D47C4E55F}"/>
              </a:ext>
            </a:extLst>
          </p:cNvPr>
          <p:cNvCxnSpPr>
            <a:cxnSpLocks/>
          </p:cNvCxnSpPr>
          <p:nvPr/>
        </p:nvCxnSpPr>
        <p:spPr>
          <a:xfrm>
            <a:off x="1352320" y="3276600"/>
            <a:ext cx="8631467" cy="0"/>
          </a:xfrm>
          <a:prstGeom prst="line">
            <a:avLst/>
          </a:prstGeom>
          <a:ln w="476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0164" y="7162800"/>
            <a:ext cx="10636460" cy="4648200"/>
          </a:xfrm>
          <a:prstGeom prst="rect">
            <a:avLst/>
          </a:prstGeom>
        </p:spPr>
      </p:pic>
      <p:pic>
        <p:nvPicPr>
          <p:cNvPr id="8" name="Picture 2" descr="http://mommylevy.com/wp-content/uploads/2014/05/10308117_656614344409703_2218944848369802491_n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202" y="1981200"/>
            <a:ext cx="12794385" cy="4726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476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3831</TotalTime>
  <Words>862</Words>
  <Application>Microsoft Office PowerPoint</Application>
  <PresentationFormat>Custom</PresentationFormat>
  <Paragraphs>193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Wingdings</vt:lpstr>
      <vt:lpstr>Tahoma</vt:lpstr>
      <vt:lpstr>Calibri</vt:lpstr>
      <vt:lpstr>HelveticaNeueLT Std</vt:lpstr>
      <vt:lpstr>Yu Gothic</vt:lpstr>
      <vt:lpstr>Malgun Gothic</vt:lpstr>
      <vt:lpstr>Century Gothic</vt:lpstr>
      <vt:lpstr>Office Theme</vt:lpstr>
      <vt:lpstr>PowerPoint Presentation</vt:lpstr>
      <vt:lpstr>PowerPoint Presentation</vt:lpstr>
      <vt:lpstr>What to Scent?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Diem Thy</dc:creator>
  <cp:lastModifiedBy>Dell</cp:lastModifiedBy>
  <cp:revision>237</cp:revision>
  <dcterms:created xsi:type="dcterms:W3CDTF">2015-12-10T03:12:26Z</dcterms:created>
  <dcterms:modified xsi:type="dcterms:W3CDTF">2017-08-08T07:50:22Z</dcterms:modified>
</cp:coreProperties>
</file>